
<file path=[Content_Types].xml><?xml version="1.0" encoding="utf-8"?>
<Types xmlns="http://schemas.openxmlformats.org/package/2006/content-types"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58" r:id="rId4"/>
    <p:sldId id="259" r:id="rId5"/>
    <p:sldId id="260" r:id="rId6"/>
    <p:sldId id="265" r:id="rId7"/>
    <p:sldId id="286" r:id="rId8"/>
    <p:sldId id="276" r:id="rId9"/>
    <p:sldId id="277" r:id="rId10"/>
    <p:sldId id="278" r:id="rId11"/>
    <p:sldId id="280" r:id="rId12"/>
    <p:sldId id="268" r:id="rId13"/>
    <p:sldId id="281" r:id="rId14"/>
    <p:sldId id="282" r:id="rId15"/>
    <p:sldId id="283" r:id="rId16"/>
    <p:sldId id="284" r:id="rId17"/>
    <p:sldId id="269" r:id="rId18"/>
    <p:sldId id="285" r:id="rId19"/>
    <p:sldId id="287" r:id="rId20"/>
    <p:sldId id="288" r:id="rId21"/>
    <p:sldId id="289" r:id="rId22"/>
    <p:sldId id="290" r:id="rId23"/>
    <p:sldId id="291" r:id="rId24"/>
    <p:sldId id="273" r:id="rId25"/>
    <p:sldId id="274" r:id="rId26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04040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04040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04040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04040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04040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04040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04040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04040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04040"/>
        </a:solidFill>
        <a:effectLst/>
        <a:uFillTx/>
        <a:latin typeface="+mn-lt"/>
        <a:ea typeface="+mn-ea"/>
        <a:cs typeface="+mn-cs"/>
        <a:sym typeface="Calibri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404040"/>
        </a:fontRef>
        <a:srgbClr val="404040"/>
      </a:tcTxStyle>
      <a:tcStyle>
        <a:tcBdr>
          <a:left>
            <a:ln w="12700" cap="flat">
              <a:solidFill>
                <a:srgbClr val="FEFFFF"/>
              </a:solidFill>
              <a:prstDash val="solid"/>
              <a:round/>
            </a:ln>
          </a:left>
          <a:right>
            <a:ln w="12700" cap="flat">
              <a:solidFill>
                <a:srgbClr val="FEFFFF"/>
              </a:solidFill>
              <a:prstDash val="solid"/>
              <a:round/>
            </a:ln>
          </a:right>
          <a:top>
            <a:ln w="12700" cap="flat">
              <a:solidFill>
                <a:srgbClr val="FEFFFF"/>
              </a:solidFill>
              <a:prstDash val="solid"/>
              <a:round/>
            </a:ln>
          </a:top>
          <a:bottom>
            <a:ln w="12700" cap="flat">
              <a:solidFill>
                <a:srgbClr val="FEFFFF"/>
              </a:solidFill>
              <a:prstDash val="solid"/>
              <a:round/>
            </a:ln>
          </a:bottom>
          <a:insideH>
            <a:ln w="12700" cap="flat">
              <a:solidFill>
                <a:srgbClr val="FEFFFF"/>
              </a:solidFill>
              <a:prstDash val="solid"/>
              <a:round/>
            </a:ln>
          </a:insideH>
          <a:insideV>
            <a:ln w="12700" cap="flat">
              <a:solidFill>
                <a:srgbClr val="FEFFFF"/>
              </a:solidFill>
              <a:prstDash val="solid"/>
              <a:round/>
            </a:ln>
          </a:insideV>
        </a:tcBdr>
        <a:fill>
          <a:solidFill>
            <a:srgbClr val="CEDFEF"/>
          </a:solidFill>
        </a:fill>
      </a:tcStyle>
    </a:wholeTbl>
    <a:band2H>
      <a:tcTxStyle/>
      <a:tcStyle>
        <a:tcBdr/>
        <a:fill>
          <a:solidFill>
            <a:srgbClr val="E8F0F7"/>
          </a:solidFill>
        </a:fill>
      </a:tcStyle>
    </a:band2H>
    <a:firstCol>
      <a:tcTxStyle b="on" i="off">
        <a:fontRef idx="minor">
          <a:srgbClr val="FEFFFF"/>
        </a:fontRef>
        <a:srgbClr val="FEFFFF"/>
      </a:tcTxStyle>
      <a:tcStyle>
        <a:tcBdr>
          <a:left>
            <a:ln w="12700" cap="flat">
              <a:solidFill>
                <a:srgbClr val="FEFFFF"/>
              </a:solidFill>
              <a:prstDash val="solid"/>
              <a:round/>
            </a:ln>
          </a:left>
          <a:right>
            <a:ln w="12700" cap="flat">
              <a:solidFill>
                <a:srgbClr val="FEFFFF"/>
              </a:solidFill>
              <a:prstDash val="solid"/>
              <a:round/>
            </a:ln>
          </a:right>
          <a:top>
            <a:ln w="12700" cap="flat">
              <a:solidFill>
                <a:srgbClr val="FEFFFF"/>
              </a:solidFill>
              <a:prstDash val="solid"/>
              <a:round/>
            </a:ln>
          </a:top>
          <a:bottom>
            <a:ln w="12700" cap="flat">
              <a:solidFill>
                <a:srgbClr val="FEFFFF"/>
              </a:solidFill>
              <a:prstDash val="solid"/>
              <a:round/>
            </a:ln>
          </a:bottom>
          <a:insideH>
            <a:ln w="12700" cap="flat">
              <a:solidFill>
                <a:srgbClr val="FEFFFF"/>
              </a:solidFill>
              <a:prstDash val="solid"/>
              <a:round/>
            </a:ln>
          </a:insideH>
          <a:insideV>
            <a:ln w="12700" cap="flat">
              <a:solidFill>
                <a:srgbClr val="FE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EFFFF"/>
        </a:fontRef>
        <a:srgbClr val="FEFFFF"/>
      </a:tcTxStyle>
      <a:tcStyle>
        <a:tcBdr>
          <a:left>
            <a:ln w="12700" cap="flat">
              <a:solidFill>
                <a:srgbClr val="FEFFFF"/>
              </a:solidFill>
              <a:prstDash val="solid"/>
              <a:round/>
            </a:ln>
          </a:left>
          <a:right>
            <a:ln w="12700" cap="flat">
              <a:solidFill>
                <a:srgbClr val="FEFFFF"/>
              </a:solidFill>
              <a:prstDash val="solid"/>
              <a:round/>
            </a:ln>
          </a:right>
          <a:top>
            <a:ln w="38100" cap="flat">
              <a:solidFill>
                <a:srgbClr val="FEFFFF"/>
              </a:solidFill>
              <a:prstDash val="solid"/>
              <a:round/>
            </a:ln>
          </a:top>
          <a:bottom>
            <a:ln w="12700" cap="flat">
              <a:solidFill>
                <a:srgbClr val="FEFFFF"/>
              </a:solidFill>
              <a:prstDash val="solid"/>
              <a:round/>
            </a:ln>
          </a:bottom>
          <a:insideH>
            <a:ln w="12700" cap="flat">
              <a:solidFill>
                <a:srgbClr val="FEFFFF"/>
              </a:solidFill>
              <a:prstDash val="solid"/>
              <a:round/>
            </a:ln>
          </a:insideH>
          <a:insideV>
            <a:ln w="12700" cap="flat">
              <a:solidFill>
                <a:srgbClr val="FE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EFFFF"/>
        </a:fontRef>
        <a:srgbClr val="FEFFFF"/>
      </a:tcTxStyle>
      <a:tcStyle>
        <a:tcBdr>
          <a:left>
            <a:ln w="12700" cap="flat">
              <a:solidFill>
                <a:srgbClr val="FEFFFF"/>
              </a:solidFill>
              <a:prstDash val="solid"/>
              <a:round/>
            </a:ln>
          </a:left>
          <a:right>
            <a:ln w="12700" cap="flat">
              <a:solidFill>
                <a:srgbClr val="FEFFFF"/>
              </a:solidFill>
              <a:prstDash val="solid"/>
              <a:round/>
            </a:ln>
          </a:right>
          <a:top>
            <a:ln w="12700" cap="flat">
              <a:solidFill>
                <a:srgbClr val="FEFFFF"/>
              </a:solidFill>
              <a:prstDash val="solid"/>
              <a:round/>
            </a:ln>
          </a:top>
          <a:bottom>
            <a:ln w="38100" cap="flat">
              <a:solidFill>
                <a:srgbClr val="FEFFFF"/>
              </a:solidFill>
              <a:prstDash val="solid"/>
              <a:round/>
            </a:ln>
          </a:bottom>
          <a:insideH>
            <a:ln w="12700" cap="flat">
              <a:solidFill>
                <a:srgbClr val="FEFFFF"/>
              </a:solidFill>
              <a:prstDash val="solid"/>
              <a:round/>
            </a:ln>
          </a:insideH>
          <a:insideV>
            <a:ln w="12700" cap="flat">
              <a:solidFill>
                <a:srgbClr val="FE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404040"/>
        </a:fontRef>
        <a:srgbClr val="404040"/>
      </a:tcTxStyle>
      <a:tcStyle>
        <a:tcBdr>
          <a:left>
            <a:ln w="12700" cap="flat">
              <a:solidFill>
                <a:srgbClr val="FEFFFF"/>
              </a:solidFill>
              <a:prstDash val="solid"/>
              <a:round/>
            </a:ln>
          </a:left>
          <a:right>
            <a:ln w="12700" cap="flat">
              <a:solidFill>
                <a:srgbClr val="FEFFFF"/>
              </a:solidFill>
              <a:prstDash val="solid"/>
              <a:round/>
            </a:ln>
          </a:right>
          <a:top>
            <a:ln w="12700" cap="flat">
              <a:solidFill>
                <a:srgbClr val="FEFFFF"/>
              </a:solidFill>
              <a:prstDash val="solid"/>
              <a:round/>
            </a:ln>
          </a:top>
          <a:bottom>
            <a:ln w="12700" cap="flat">
              <a:solidFill>
                <a:srgbClr val="FEFFFF"/>
              </a:solidFill>
              <a:prstDash val="solid"/>
              <a:round/>
            </a:ln>
          </a:bottom>
          <a:insideH>
            <a:ln w="12700" cap="flat">
              <a:solidFill>
                <a:srgbClr val="FEFFFF"/>
              </a:solidFill>
              <a:prstDash val="solid"/>
              <a:round/>
            </a:ln>
          </a:insideH>
          <a:insideV>
            <a:ln w="12700" cap="flat">
              <a:solidFill>
                <a:srgbClr val="FEFFFF"/>
              </a:solidFill>
              <a:prstDash val="solid"/>
              <a:round/>
            </a:ln>
          </a:insideV>
        </a:tcBdr>
        <a:fill>
          <a:solidFill>
            <a:srgbClr val="CBEDF0"/>
          </a:solidFill>
        </a:fill>
      </a:tcStyle>
    </a:wholeTbl>
    <a:band2H>
      <a:tcTxStyle/>
      <a:tcStyle>
        <a:tcBdr/>
        <a:fill>
          <a:solidFill>
            <a:srgbClr val="E7F6F8"/>
          </a:solidFill>
        </a:fill>
      </a:tcStyle>
    </a:band2H>
    <a:firstCol>
      <a:tcTxStyle b="on" i="off">
        <a:fontRef idx="minor">
          <a:srgbClr val="FEFFFF"/>
        </a:fontRef>
        <a:srgbClr val="FEFFFF"/>
      </a:tcTxStyle>
      <a:tcStyle>
        <a:tcBdr>
          <a:left>
            <a:ln w="12700" cap="flat">
              <a:solidFill>
                <a:srgbClr val="FEFFFF"/>
              </a:solidFill>
              <a:prstDash val="solid"/>
              <a:round/>
            </a:ln>
          </a:left>
          <a:right>
            <a:ln w="12700" cap="flat">
              <a:solidFill>
                <a:srgbClr val="FEFFFF"/>
              </a:solidFill>
              <a:prstDash val="solid"/>
              <a:round/>
            </a:ln>
          </a:right>
          <a:top>
            <a:ln w="12700" cap="flat">
              <a:solidFill>
                <a:srgbClr val="FEFFFF"/>
              </a:solidFill>
              <a:prstDash val="solid"/>
              <a:round/>
            </a:ln>
          </a:top>
          <a:bottom>
            <a:ln w="12700" cap="flat">
              <a:solidFill>
                <a:srgbClr val="FEFFFF"/>
              </a:solidFill>
              <a:prstDash val="solid"/>
              <a:round/>
            </a:ln>
          </a:bottom>
          <a:insideH>
            <a:ln w="12700" cap="flat">
              <a:solidFill>
                <a:srgbClr val="FEFFFF"/>
              </a:solidFill>
              <a:prstDash val="solid"/>
              <a:round/>
            </a:ln>
          </a:insideH>
          <a:insideV>
            <a:ln w="12700" cap="flat">
              <a:solidFill>
                <a:srgbClr val="FE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EFFFF"/>
        </a:fontRef>
        <a:srgbClr val="FEFFFF"/>
      </a:tcTxStyle>
      <a:tcStyle>
        <a:tcBdr>
          <a:left>
            <a:ln w="12700" cap="flat">
              <a:solidFill>
                <a:srgbClr val="FEFFFF"/>
              </a:solidFill>
              <a:prstDash val="solid"/>
              <a:round/>
            </a:ln>
          </a:left>
          <a:right>
            <a:ln w="12700" cap="flat">
              <a:solidFill>
                <a:srgbClr val="FEFFFF"/>
              </a:solidFill>
              <a:prstDash val="solid"/>
              <a:round/>
            </a:ln>
          </a:right>
          <a:top>
            <a:ln w="38100" cap="flat">
              <a:solidFill>
                <a:srgbClr val="FEFFFF"/>
              </a:solidFill>
              <a:prstDash val="solid"/>
              <a:round/>
            </a:ln>
          </a:top>
          <a:bottom>
            <a:ln w="12700" cap="flat">
              <a:solidFill>
                <a:srgbClr val="FEFFFF"/>
              </a:solidFill>
              <a:prstDash val="solid"/>
              <a:round/>
            </a:ln>
          </a:bottom>
          <a:insideH>
            <a:ln w="12700" cap="flat">
              <a:solidFill>
                <a:srgbClr val="FEFFFF"/>
              </a:solidFill>
              <a:prstDash val="solid"/>
              <a:round/>
            </a:ln>
          </a:insideH>
          <a:insideV>
            <a:ln w="12700" cap="flat">
              <a:solidFill>
                <a:srgbClr val="FE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EFFFF"/>
        </a:fontRef>
        <a:srgbClr val="FEFFFF"/>
      </a:tcTxStyle>
      <a:tcStyle>
        <a:tcBdr>
          <a:left>
            <a:ln w="12700" cap="flat">
              <a:solidFill>
                <a:srgbClr val="FEFFFF"/>
              </a:solidFill>
              <a:prstDash val="solid"/>
              <a:round/>
            </a:ln>
          </a:left>
          <a:right>
            <a:ln w="12700" cap="flat">
              <a:solidFill>
                <a:srgbClr val="FEFFFF"/>
              </a:solidFill>
              <a:prstDash val="solid"/>
              <a:round/>
            </a:ln>
          </a:right>
          <a:top>
            <a:ln w="12700" cap="flat">
              <a:solidFill>
                <a:srgbClr val="FEFFFF"/>
              </a:solidFill>
              <a:prstDash val="solid"/>
              <a:round/>
            </a:ln>
          </a:top>
          <a:bottom>
            <a:ln w="38100" cap="flat">
              <a:solidFill>
                <a:srgbClr val="FEFFFF"/>
              </a:solidFill>
              <a:prstDash val="solid"/>
              <a:round/>
            </a:ln>
          </a:bottom>
          <a:insideH>
            <a:ln w="12700" cap="flat">
              <a:solidFill>
                <a:srgbClr val="FEFFFF"/>
              </a:solidFill>
              <a:prstDash val="solid"/>
              <a:round/>
            </a:ln>
          </a:insideH>
          <a:insideV>
            <a:ln w="12700" cap="flat">
              <a:solidFill>
                <a:srgbClr val="FE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404040"/>
        </a:fontRef>
        <a:srgbClr val="404040"/>
      </a:tcTxStyle>
      <a:tcStyle>
        <a:tcBdr>
          <a:left>
            <a:ln w="12700" cap="flat">
              <a:solidFill>
                <a:srgbClr val="FEFFFF"/>
              </a:solidFill>
              <a:prstDash val="solid"/>
              <a:round/>
            </a:ln>
          </a:left>
          <a:right>
            <a:ln w="12700" cap="flat">
              <a:solidFill>
                <a:srgbClr val="FEFFFF"/>
              </a:solidFill>
              <a:prstDash val="solid"/>
              <a:round/>
            </a:ln>
          </a:right>
          <a:top>
            <a:ln w="12700" cap="flat">
              <a:solidFill>
                <a:srgbClr val="FEFFFF"/>
              </a:solidFill>
              <a:prstDash val="solid"/>
              <a:round/>
            </a:ln>
          </a:top>
          <a:bottom>
            <a:ln w="12700" cap="flat">
              <a:solidFill>
                <a:srgbClr val="FEFFFF"/>
              </a:solidFill>
              <a:prstDash val="solid"/>
              <a:round/>
            </a:ln>
          </a:bottom>
          <a:insideH>
            <a:ln w="12700" cap="flat">
              <a:solidFill>
                <a:srgbClr val="FEFFFF"/>
              </a:solidFill>
              <a:prstDash val="solid"/>
              <a:round/>
            </a:ln>
          </a:insideH>
          <a:insideV>
            <a:ln w="12700" cap="flat">
              <a:solidFill>
                <a:srgbClr val="FEFFFF"/>
              </a:solidFill>
              <a:prstDash val="solid"/>
              <a:round/>
            </a:ln>
          </a:insideV>
        </a:tcBdr>
        <a:fill>
          <a:solidFill>
            <a:srgbClr val="D1E0DF"/>
          </a:solidFill>
        </a:fill>
      </a:tcStyle>
    </a:wholeTbl>
    <a:band2H>
      <a:tcTxStyle/>
      <a:tcStyle>
        <a:tcBdr/>
        <a:fill>
          <a:solidFill>
            <a:srgbClr val="EAF0EF"/>
          </a:solidFill>
        </a:fill>
      </a:tcStyle>
    </a:band2H>
    <a:firstCol>
      <a:tcTxStyle b="on" i="off">
        <a:fontRef idx="minor">
          <a:srgbClr val="FEFFFF"/>
        </a:fontRef>
        <a:srgbClr val="FEFFFF"/>
      </a:tcTxStyle>
      <a:tcStyle>
        <a:tcBdr>
          <a:left>
            <a:ln w="12700" cap="flat">
              <a:solidFill>
                <a:srgbClr val="FEFFFF"/>
              </a:solidFill>
              <a:prstDash val="solid"/>
              <a:round/>
            </a:ln>
          </a:left>
          <a:right>
            <a:ln w="12700" cap="flat">
              <a:solidFill>
                <a:srgbClr val="FEFFFF"/>
              </a:solidFill>
              <a:prstDash val="solid"/>
              <a:round/>
            </a:ln>
          </a:right>
          <a:top>
            <a:ln w="12700" cap="flat">
              <a:solidFill>
                <a:srgbClr val="FEFFFF"/>
              </a:solidFill>
              <a:prstDash val="solid"/>
              <a:round/>
            </a:ln>
          </a:top>
          <a:bottom>
            <a:ln w="12700" cap="flat">
              <a:solidFill>
                <a:srgbClr val="FEFFFF"/>
              </a:solidFill>
              <a:prstDash val="solid"/>
              <a:round/>
            </a:ln>
          </a:bottom>
          <a:insideH>
            <a:ln w="12700" cap="flat">
              <a:solidFill>
                <a:srgbClr val="FEFFFF"/>
              </a:solidFill>
              <a:prstDash val="solid"/>
              <a:round/>
            </a:ln>
          </a:insideH>
          <a:insideV>
            <a:ln w="12700" cap="flat">
              <a:solidFill>
                <a:srgbClr val="FE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EFFFF"/>
        </a:fontRef>
        <a:srgbClr val="FEFFFF"/>
      </a:tcTxStyle>
      <a:tcStyle>
        <a:tcBdr>
          <a:left>
            <a:ln w="12700" cap="flat">
              <a:solidFill>
                <a:srgbClr val="FEFFFF"/>
              </a:solidFill>
              <a:prstDash val="solid"/>
              <a:round/>
            </a:ln>
          </a:left>
          <a:right>
            <a:ln w="12700" cap="flat">
              <a:solidFill>
                <a:srgbClr val="FEFFFF"/>
              </a:solidFill>
              <a:prstDash val="solid"/>
              <a:round/>
            </a:ln>
          </a:right>
          <a:top>
            <a:ln w="38100" cap="flat">
              <a:solidFill>
                <a:srgbClr val="FEFFFF"/>
              </a:solidFill>
              <a:prstDash val="solid"/>
              <a:round/>
            </a:ln>
          </a:top>
          <a:bottom>
            <a:ln w="12700" cap="flat">
              <a:solidFill>
                <a:srgbClr val="FEFFFF"/>
              </a:solidFill>
              <a:prstDash val="solid"/>
              <a:round/>
            </a:ln>
          </a:bottom>
          <a:insideH>
            <a:ln w="12700" cap="flat">
              <a:solidFill>
                <a:srgbClr val="FEFFFF"/>
              </a:solidFill>
              <a:prstDash val="solid"/>
              <a:round/>
            </a:ln>
          </a:insideH>
          <a:insideV>
            <a:ln w="12700" cap="flat">
              <a:solidFill>
                <a:srgbClr val="FE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EFFFF"/>
        </a:fontRef>
        <a:srgbClr val="FEFFFF"/>
      </a:tcTxStyle>
      <a:tcStyle>
        <a:tcBdr>
          <a:left>
            <a:ln w="12700" cap="flat">
              <a:solidFill>
                <a:srgbClr val="FEFFFF"/>
              </a:solidFill>
              <a:prstDash val="solid"/>
              <a:round/>
            </a:ln>
          </a:left>
          <a:right>
            <a:ln w="12700" cap="flat">
              <a:solidFill>
                <a:srgbClr val="FEFFFF"/>
              </a:solidFill>
              <a:prstDash val="solid"/>
              <a:round/>
            </a:ln>
          </a:right>
          <a:top>
            <a:ln w="12700" cap="flat">
              <a:solidFill>
                <a:srgbClr val="FEFFFF"/>
              </a:solidFill>
              <a:prstDash val="solid"/>
              <a:round/>
            </a:ln>
          </a:top>
          <a:bottom>
            <a:ln w="38100" cap="flat">
              <a:solidFill>
                <a:srgbClr val="FEFFFF"/>
              </a:solidFill>
              <a:prstDash val="solid"/>
              <a:round/>
            </a:ln>
          </a:bottom>
          <a:insideH>
            <a:ln w="12700" cap="flat">
              <a:solidFill>
                <a:srgbClr val="FEFFFF"/>
              </a:solidFill>
              <a:prstDash val="solid"/>
              <a:round/>
            </a:ln>
          </a:insideH>
          <a:insideV>
            <a:ln w="12700" cap="flat">
              <a:solidFill>
                <a:srgbClr val="FE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404040"/>
        </a:fontRef>
        <a:srgbClr val="40404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8E8E8"/>
          </a:solidFill>
        </a:fill>
      </a:tcStyle>
    </a:wholeTbl>
    <a:band2H>
      <a:tcTxStyle/>
      <a:tcStyle>
        <a:tcBdr/>
        <a:fill>
          <a:solidFill>
            <a:srgbClr val="FEFFFF"/>
          </a:solidFill>
        </a:fill>
      </a:tcStyle>
    </a:band2H>
    <a:firstCol>
      <a:tcTxStyle b="on" i="off">
        <a:fontRef idx="minor">
          <a:srgbClr val="FEFFFF"/>
        </a:fontRef>
        <a:srgbClr val="FE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404040"/>
        </a:fontRef>
        <a:srgbClr val="40404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404040"/>
              </a:solidFill>
              <a:prstDash val="solid"/>
              <a:round/>
            </a:ln>
          </a:top>
          <a:bottom>
            <a:ln w="25400" cap="flat">
              <a:solidFill>
                <a:srgbClr val="40404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EFFFF"/>
          </a:solidFill>
        </a:fill>
      </a:tcStyle>
    </a:lastRow>
    <a:firstRow>
      <a:tcTxStyle b="on" i="off">
        <a:fontRef idx="minor">
          <a:srgbClr val="FEFFFF"/>
        </a:fontRef>
        <a:srgbClr val="FE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404040"/>
              </a:solidFill>
              <a:prstDash val="solid"/>
              <a:round/>
            </a:ln>
          </a:top>
          <a:bottom>
            <a:ln w="25400" cap="flat">
              <a:solidFill>
                <a:srgbClr val="40404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404040"/>
        </a:fontRef>
        <a:srgbClr val="404040"/>
      </a:tcTxStyle>
      <a:tcStyle>
        <a:tcBdr>
          <a:left>
            <a:ln w="12700" cap="flat">
              <a:solidFill>
                <a:srgbClr val="FEFFFF"/>
              </a:solidFill>
              <a:prstDash val="solid"/>
              <a:round/>
            </a:ln>
          </a:left>
          <a:right>
            <a:ln w="12700" cap="flat">
              <a:solidFill>
                <a:srgbClr val="FEFFFF"/>
              </a:solidFill>
              <a:prstDash val="solid"/>
              <a:round/>
            </a:ln>
          </a:right>
          <a:top>
            <a:ln w="12700" cap="flat">
              <a:solidFill>
                <a:srgbClr val="FEFFFF"/>
              </a:solidFill>
              <a:prstDash val="solid"/>
              <a:round/>
            </a:ln>
          </a:top>
          <a:bottom>
            <a:ln w="12700" cap="flat">
              <a:solidFill>
                <a:srgbClr val="FEFFFF"/>
              </a:solidFill>
              <a:prstDash val="solid"/>
              <a:round/>
            </a:ln>
          </a:bottom>
          <a:insideH>
            <a:ln w="12700" cap="flat">
              <a:solidFill>
                <a:srgbClr val="FEFFFF"/>
              </a:solidFill>
              <a:prstDash val="solid"/>
              <a:round/>
            </a:ln>
          </a:insideH>
          <a:insideV>
            <a:ln w="12700" cap="flat">
              <a:solidFill>
                <a:srgbClr val="FEFFFF"/>
              </a:solidFill>
              <a:prstDash val="solid"/>
              <a:round/>
            </a:ln>
          </a:insideV>
        </a:tcBdr>
        <a:fill>
          <a:solidFill>
            <a:srgbClr val="CDCDCD"/>
          </a:solidFill>
        </a:fill>
      </a:tcStyle>
    </a:wholeTbl>
    <a:band2H>
      <a:tcTxStyle/>
      <a:tcStyle>
        <a:tcBdr/>
        <a:fill>
          <a:solidFill>
            <a:srgbClr val="E8E8E8"/>
          </a:solidFill>
        </a:fill>
      </a:tcStyle>
    </a:band2H>
    <a:firstCol>
      <a:tcTxStyle b="on" i="off">
        <a:fontRef idx="minor">
          <a:srgbClr val="FEFFFF"/>
        </a:fontRef>
        <a:srgbClr val="FEFFFF"/>
      </a:tcTxStyle>
      <a:tcStyle>
        <a:tcBdr>
          <a:left>
            <a:ln w="12700" cap="flat">
              <a:solidFill>
                <a:srgbClr val="FEFFFF"/>
              </a:solidFill>
              <a:prstDash val="solid"/>
              <a:round/>
            </a:ln>
          </a:left>
          <a:right>
            <a:ln w="12700" cap="flat">
              <a:solidFill>
                <a:srgbClr val="FEFFFF"/>
              </a:solidFill>
              <a:prstDash val="solid"/>
              <a:round/>
            </a:ln>
          </a:right>
          <a:top>
            <a:ln w="12700" cap="flat">
              <a:solidFill>
                <a:srgbClr val="FEFFFF"/>
              </a:solidFill>
              <a:prstDash val="solid"/>
              <a:round/>
            </a:ln>
          </a:top>
          <a:bottom>
            <a:ln w="12700" cap="flat">
              <a:solidFill>
                <a:srgbClr val="FEFFFF"/>
              </a:solidFill>
              <a:prstDash val="solid"/>
              <a:round/>
            </a:ln>
          </a:bottom>
          <a:insideH>
            <a:ln w="12700" cap="flat">
              <a:solidFill>
                <a:srgbClr val="FEFFFF"/>
              </a:solidFill>
              <a:prstDash val="solid"/>
              <a:round/>
            </a:ln>
          </a:insideH>
          <a:insideV>
            <a:ln w="12700" cap="flat">
              <a:solidFill>
                <a:srgbClr val="FEFFFF"/>
              </a:solidFill>
              <a:prstDash val="solid"/>
              <a:round/>
            </a:ln>
          </a:insideV>
        </a:tcBdr>
        <a:fill>
          <a:solidFill>
            <a:srgbClr val="404040"/>
          </a:solidFill>
        </a:fill>
      </a:tcStyle>
    </a:firstCol>
    <a:lastRow>
      <a:tcTxStyle b="on" i="off">
        <a:fontRef idx="minor">
          <a:srgbClr val="FEFFFF"/>
        </a:fontRef>
        <a:srgbClr val="FEFFFF"/>
      </a:tcTxStyle>
      <a:tcStyle>
        <a:tcBdr>
          <a:left>
            <a:ln w="12700" cap="flat">
              <a:solidFill>
                <a:srgbClr val="FEFFFF"/>
              </a:solidFill>
              <a:prstDash val="solid"/>
              <a:round/>
            </a:ln>
          </a:left>
          <a:right>
            <a:ln w="12700" cap="flat">
              <a:solidFill>
                <a:srgbClr val="FEFFFF"/>
              </a:solidFill>
              <a:prstDash val="solid"/>
              <a:round/>
            </a:ln>
          </a:right>
          <a:top>
            <a:ln w="38100" cap="flat">
              <a:solidFill>
                <a:srgbClr val="FEFFFF"/>
              </a:solidFill>
              <a:prstDash val="solid"/>
              <a:round/>
            </a:ln>
          </a:top>
          <a:bottom>
            <a:ln w="12700" cap="flat">
              <a:solidFill>
                <a:srgbClr val="FEFFFF"/>
              </a:solidFill>
              <a:prstDash val="solid"/>
              <a:round/>
            </a:ln>
          </a:bottom>
          <a:insideH>
            <a:ln w="12700" cap="flat">
              <a:solidFill>
                <a:srgbClr val="FEFFFF"/>
              </a:solidFill>
              <a:prstDash val="solid"/>
              <a:round/>
            </a:ln>
          </a:insideH>
          <a:insideV>
            <a:ln w="12700" cap="flat">
              <a:solidFill>
                <a:srgbClr val="FEFFFF"/>
              </a:solidFill>
              <a:prstDash val="solid"/>
              <a:round/>
            </a:ln>
          </a:insideV>
        </a:tcBdr>
        <a:fill>
          <a:solidFill>
            <a:srgbClr val="404040"/>
          </a:solidFill>
        </a:fill>
      </a:tcStyle>
    </a:lastRow>
    <a:firstRow>
      <a:tcTxStyle b="on" i="off">
        <a:fontRef idx="minor">
          <a:srgbClr val="FEFFFF"/>
        </a:fontRef>
        <a:srgbClr val="FEFFFF"/>
      </a:tcTxStyle>
      <a:tcStyle>
        <a:tcBdr>
          <a:left>
            <a:ln w="12700" cap="flat">
              <a:solidFill>
                <a:srgbClr val="FEFFFF"/>
              </a:solidFill>
              <a:prstDash val="solid"/>
              <a:round/>
            </a:ln>
          </a:left>
          <a:right>
            <a:ln w="12700" cap="flat">
              <a:solidFill>
                <a:srgbClr val="FEFFFF"/>
              </a:solidFill>
              <a:prstDash val="solid"/>
              <a:round/>
            </a:ln>
          </a:right>
          <a:top>
            <a:ln w="12700" cap="flat">
              <a:solidFill>
                <a:srgbClr val="FEFFFF"/>
              </a:solidFill>
              <a:prstDash val="solid"/>
              <a:round/>
            </a:ln>
          </a:top>
          <a:bottom>
            <a:ln w="38100" cap="flat">
              <a:solidFill>
                <a:srgbClr val="FEFFFF"/>
              </a:solidFill>
              <a:prstDash val="solid"/>
              <a:round/>
            </a:ln>
          </a:bottom>
          <a:insideH>
            <a:ln w="12700" cap="flat">
              <a:solidFill>
                <a:srgbClr val="FEFFFF"/>
              </a:solidFill>
              <a:prstDash val="solid"/>
              <a:round/>
            </a:ln>
          </a:insideH>
          <a:insideV>
            <a:ln w="12700" cap="flat">
              <a:solidFill>
                <a:srgbClr val="FEFFFF"/>
              </a:solidFill>
              <a:prstDash val="solid"/>
              <a:round/>
            </a:ln>
          </a:insideV>
        </a:tcBdr>
        <a:fill>
          <a:solidFill>
            <a:srgbClr val="40404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404040"/>
        </a:fontRef>
        <a:srgbClr val="404040"/>
      </a:tcTxStyle>
      <a:tcStyle>
        <a:tcBdr>
          <a:left>
            <a:ln w="12700" cap="flat">
              <a:solidFill>
                <a:srgbClr val="404040"/>
              </a:solidFill>
              <a:prstDash val="solid"/>
              <a:round/>
            </a:ln>
          </a:left>
          <a:right>
            <a:ln w="12700" cap="flat">
              <a:solidFill>
                <a:srgbClr val="404040"/>
              </a:solidFill>
              <a:prstDash val="solid"/>
              <a:round/>
            </a:ln>
          </a:right>
          <a:top>
            <a:ln w="12700" cap="flat">
              <a:solidFill>
                <a:srgbClr val="404040"/>
              </a:solidFill>
              <a:prstDash val="solid"/>
              <a:round/>
            </a:ln>
          </a:top>
          <a:bottom>
            <a:ln w="12700" cap="flat">
              <a:solidFill>
                <a:srgbClr val="404040"/>
              </a:solidFill>
              <a:prstDash val="solid"/>
              <a:round/>
            </a:ln>
          </a:bottom>
          <a:insideH>
            <a:ln w="12700" cap="flat">
              <a:solidFill>
                <a:srgbClr val="404040"/>
              </a:solidFill>
              <a:prstDash val="solid"/>
              <a:round/>
            </a:ln>
          </a:insideH>
          <a:insideV>
            <a:ln w="12700" cap="flat">
              <a:solidFill>
                <a:srgbClr val="404040"/>
              </a:solidFill>
              <a:prstDash val="solid"/>
              <a:round/>
            </a:ln>
          </a:insideV>
        </a:tcBdr>
        <a:fill>
          <a:solidFill>
            <a:srgbClr val="40404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404040"/>
        </a:fontRef>
        <a:srgbClr val="404040"/>
      </a:tcTxStyle>
      <a:tcStyle>
        <a:tcBdr>
          <a:left>
            <a:ln w="12700" cap="flat">
              <a:solidFill>
                <a:srgbClr val="404040"/>
              </a:solidFill>
              <a:prstDash val="solid"/>
              <a:round/>
            </a:ln>
          </a:left>
          <a:right>
            <a:ln w="12700" cap="flat">
              <a:solidFill>
                <a:srgbClr val="404040"/>
              </a:solidFill>
              <a:prstDash val="solid"/>
              <a:round/>
            </a:ln>
          </a:right>
          <a:top>
            <a:ln w="12700" cap="flat">
              <a:solidFill>
                <a:srgbClr val="404040"/>
              </a:solidFill>
              <a:prstDash val="solid"/>
              <a:round/>
            </a:ln>
          </a:top>
          <a:bottom>
            <a:ln w="12700" cap="flat">
              <a:solidFill>
                <a:srgbClr val="404040"/>
              </a:solidFill>
              <a:prstDash val="solid"/>
              <a:round/>
            </a:ln>
          </a:bottom>
          <a:insideH>
            <a:ln w="12700" cap="flat">
              <a:solidFill>
                <a:srgbClr val="404040"/>
              </a:solidFill>
              <a:prstDash val="solid"/>
              <a:round/>
            </a:ln>
          </a:insideH>
          <a:insideV>
            <a:ln w="12700" cap="flat">
              <a:solidFill>
                <a:srgbClr val="404040"/>
              </a:solidFill>
              <a:prstDash val="solid"/>
              <a:round/>
            </a:ln>
          </a:insideV>
        </a:tcBdr>
        <a:fill>
          <a:solidFill>
            <a:srgbClr val="404040">
              <a:alpha val="20000"/>
            </a:srgbClr>
          </a:solidFill>
        </a:fill>
      </a:tcStyle>
    </a:firstCol>
    <a:lastRow>
      <a:tcTxStyle b="on" i="off">
        <a:fontRef idx="minor">
          <a:srgbClr val="404040"/>
        </a:fontRef>
        <a:srgbClr val="404040"/>
      </a:tcTxStyle>
      <a:tcStyle>
        <a:tcBdr>
          <a:left>
            <a:ln w="12700" cap="flat">
              <a:solidFill>
                <a:srgbClr val="404040"/>
              </a:solidFill>
              <a:prstDash val="solid"/>
              <a:round/>
            </a:ln>
          </a:left>
          <a:right>
            <a:ln w="12700" cap="flat">
              <a:solidFill>
                <a:srgbClr val="404040"/>
              </a:solidFill>
              <a:prstDash val="solid"/>
              <a:round/>
            </a:ln>
          </a:right>
          <a:top>
            <a:ln w="50800" cap="flat">
              <a:solidFill>
                <a:srgbClr val="404040"/>
              </a:solidFill>
              <a:prstDash val="solid"/>
              <a:round/>
            </a:ln>
          </a:top>
          <a:bottom>
            <a:ln w="12700" cap="flat">
              <a:solidFill>
                <a:srgbClr val="404040"/>
              </a:solidFill>
              <a:prstDash val="solid"/>
              <a:round/>
            </a:ln>
          </a:bottom>
          <a:insideH>
            <a:ln w="12700" cap="flat">
              <a:solidFill>
                <a:srgbClr val="404040"/>
              </a:solidFill>
              <a:prstDash val="solid"/>
              <a:round/>
            </a:ln>
          </a:insideH>
          <a:insideV>
            <a:ln w="12700" cap="flat">
              <a:solidFill>
                <a:srgbClr val="40404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404040"/>
        </a:fontRef>
        <a:srgbClr val="404040"/>
      </a:tcTxStyle>
      <a:tcStyle>
        <a:tcBdr>
          <a:left>
            <a:ln w="12700" cap="flat">
              <a:solidFill>
                <a:srgbClr val="404040"/>
              </a:solidFill>
              <a:prstDash val="solid"/>
              <a:round/>
            </a:ln>
          </a:left>
          <a:right>
            <a:ln w="12700" cap="flat">
              <a:solidFill>
                <a:srgbClr val="404040"/>
              </a:solidFill>
              <a:prstDash val="solid"/>
              <a:round/>
            </a:ln>
          </a:right>
          <a:top>
            <a:ln w="12700" cap="flat">
              <a:solidFill>
                <a:srgbClr val="404040"/>
              </a:solidFill>
              <a:prstDash val="solid"/>
              <a:round/>
            </a:ln>
          </a:top>
          <a:bottom>
            <a:ln w="25400" cap="flat">
              <a:solidFill>
                <a:srgbClr val="404040"/>
              </a:solidFill>
              <a:prstDash val="solid"/>
              <a:round/>
            </a:ln>
          </a:bottom>
          <a:insideH>
            <a:ln w="12700" cap="flat">
              <a:solidFill>
                <a:srgbClr val="404040"/>
              </a:solidFill>
              <a:prstDash val="solid"/>
              <a:round/>
            </a:ln>
          </a:insideH>
          <a:insideV>
            <a:ln w="12700" cap="flat">
              <a:solidFill>
                <a:srgbClr val="40404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67"/>
    <p:restoredTop sz="94694"/>
  </p:normalViewPr>
  <p:slideViewPr>
    <p:cSldViewPr snapToGrid="0" snapToObjects="1">
      <p:cViewPr varScale="1">
        <p:scale>
          <a:sx n="116" d="100"/>
          <a:sy n="116" d="100"/>
        </p:scale>
        <p:origin x="208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72" name="Shape 17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632424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352260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72356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7" name="组合 7"/>
          <p:cNvGrpSpPr/>
          <p:nvPr/>
        </p:nvGrpSpPr>
        <p:grpSpPr>
          <a:xfrm>
            <a:off x="0" y="6484039"/>
            <a:ext cx="12192000" cy="507887"/>
            <a:chOff x="0" y="0"/>
            <a:chExt cx="12192000" cy="507886"/>
          </a:xfrm>
        </p:grpSpPr>
        <p:sp>
          <p:nvSpPr>
            <p:cNvPr id="135" name="矩形 5"/>
            <p:cNvSpPr/>
            <p:nvPr/>
          </p:nvSpPr>
          <p:spPr>
            <a:xfrm>
              <a:off x="0" y="0"/>
              <a:ext cx="12192000" cy="373963"/>
            </a:xfrm>
            <a:prstGeom prst="rect">
              <a:avLst/>
            </a:prstGeom>
            <a:solidFill>
              <a:srgbClr val="2A7EA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36" name="文本框 6"/>
            <p:cNvSpPr txBox="1"/>
            <p:nvPr/>
          </p:nvSpPr>
          <p:spPr>
            <a:xfrm>
              <a:off x="4960960" y="111646"/>
              <a:ext cx="3057099" cy="396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lvl="2" indent="0">
                <a:defRPr sz="11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t>©</a:t>
              </a:r>
              <a:r>
                <a:rPr sz="1000"/>
                <a:t>ALL RIGHTS RESERVED    www.alauda.cn  </a:t>
              </a:r>
            </a:p>
          </p:txBody>
        </p:sp>
      </p:grpSp>
      <p:sp>
        <p:nvSpPr>
          <p:cNvPr id="138" name="标题文本"/>
          <p:cNvSpPr txBox="1">
            <a:spLocks noGrp="1"/>
          </p:cNvSpPr>
          <p:nvPr>
            <p:ph type="title"/>
          </p:nvPr>
        </p:nvSpPr>
        <p:spPr>
          <a:xfrm>
            <a:off x="1207697" y="365125"/>
            <a:ext cx="10146102" cy="481037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139" name="正文级别 1…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40" name="矩形 3"/>
          <p:cNvSpPr/>
          <p:nvPr/>
        </p:nvSpPr>
        <p:spPr>
          <a:xfrm>
            <a:off x="838200" y="365125"/>
            <a:ext cx="219500" cy="481036"/>
          </a:xfrm>
          <a:prstGeom prst="rect">
            <a:avLst/>
          </a:prstGeom>
          <a:solidFill>
            <a:srgbClr val="6CC6EA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" name="组合 7"/>
          <p:cNvGrpSpPr/>
          <p:nvPr/>
        </p:nvGrpSpPr>
        <p:grpSpPr>
          <a:xfrm>
            <a:off x="0" y="6484039"/>
            <a:ext cx="12192000" cy="507887"/>
            <a:chOff x="0" y="0"/>
            <a:chExt cx="12192000" cy="507886"/>
          </a:xfrm>
        </p:grpSpPr>
        <p:sp>
          <p:nvSpPr>
            <p:cNvPr id="148" name="矩形 5"/>
            <p:cNvSpPr/>
            <p:nvPr/>
          </p:nvSpPr>
          <p:spPr>
            <a:xfrm>
              <a:off x="0" y="0"/>
              <a:ext cx="12192000" cy="373963"/>
            </a:xfrm>
            <a:prstGeom prst="rect">
              <a:avLst/>
            </a:prstGeom>
            <a:solidFill>
              <a:srgbClr val="2A7EA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49" name="文本框 6"/>
            <p:cNvSpPr txBox="1"/>
            <p:nvPr/>
          </p:nvSpPr>
          <p:spPr>
            <a:xfrm>
              <a:off x="4960960" y="111646"/>
              <a:ext cx="3057099" cy="396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lvl="2" indent="0">
                <a:defRPr sz="11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t>©</a:t>
              </a:r>
              <a:r>
                <a:rPr sz="1000"/>
                <a:t>ALL RIGHTS RESERVED    www.alauda.cn  </a:t>
              </a:r>
            </a:p>
          </p:txBody>
        </p:sp>
      </p:grpSp>
      <p:sp>
        <p:nvSpPr>
          <p:cNvPr id="151" name="标题文本"/>
          <p:cNvSpPr txBox="1">
            <a:spLocks noGrp="1"/>
          </p:cNvSpPr>
          <p:nvPr>
            <p:ph type="title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152" name="正文级别 1…"/>
          <p:cNvSpPr txBox="1">
            <a:spLocks noGrp="1"/>
          </p:cNvSpPr>
          <p:nvPr>
            <p:ph type="body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5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2" name="组合 7"/>
          <p:cNvGrpSpPr/>
          <p:nvPr/>
        </p:nvGrpSpPr>
        <p:grpSpPr>
          <a:xfrm>
            <a:off x="0" y="6484039"/>
            <a:ext cx="12192000" cy="507887"/>
            <a:chOff x="0" y="0"/>
            <a:chExt cx="12192000" cy="507886"/>
          </a:xfrm>
        </p:grpSpPr>
        <p:sp>
          <p:nvSpPr>
            <p:cNvPr id="160" name="矩形 5"/>
            <p:cNvSpPr/>
            <p:nvPr/>
          </p:nvSpPr>
          <p:spPr>
            <a:xfrm>
              <a:off x="0" y="0"/>
              <a:ext cx="12192000" cy="373963"/>
            </a:xfrm>
            <a:prstGeom prst="rect">
              <a:avLst/>
            </a:prstGeom>
            <a:solidFill>
              <a:srgbClr val="2A7EA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61" name="文本框 6"/>
            <p:cNvSpPr txBox="1"/>
            <p:nvPr/>
          </p:nvSpPr>
          <p:spPr>
            <a:xfrm>
              <a:off x="4960960" y="111646"/>
              <a:ext cx="3057099" cy="396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lvl="2" indent="0">
                <a:defRPr sz="11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t>©</a:t>
              </a:r>
              <a:r>
                <a:rPr sz="1000"/>
                <a:t>ALL RIGHTS RESERVED    www.alauda.cn  </a:t>
              </a:r>
            </a:p>
          </p:txBody>
        </p:sp>
      </p:grpSp>
      <p:sp>
        <p:nvSpPr>
          <p:cNvPr id="163" name="标题文本"/>
          <p:cNvSpPr txBox="1">
            <a:spLocks noGrp="1"/>
          </p:cNvSpPr>
          <p:nvPr>
            <p:ph type="title"/>
          </p:nvPr>
        </p:nvSpPr>
        <p:spPr>
          <a:xfrm>
            <a:off x="1570008" y="172798"/>
            <a:ext cx="9774285" cy="445760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r>
              <a:t>标题文本</a:t>
            </a:r>
          </a:p>
        </p:txBody>
      </p:sp>
      <p:sp>
        <p:nvSpPr>
          <p:cNvPr id="164" name="矩形 3"/>
          <p:cNvSpPr/>
          <p:nvPr/>
        </p:nvSpPr>
        <p:spPr>
          <a:xfrm>
            <a:off x="1074950" y="270866"/>
            <a:ext cx="246484" cy="249623"/>
          </a:xfrm>
          <a:prstGeom prst="rect">
            <a:avLst/>
          </a:prstGeom>
          <a:solidFill>
            <a:srgbClr val="6CC6EA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EFFFF"/>
                </a:solidFill>
              </a:defRPr>
            </a:pPr>
            <a:endParaRPr/>
          </a:p>
        </p:txBody>
      </p:sp>
      <p:sp>
        <p:nvSpPr>
          <p:cNvPr id="16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组合 7"/>
          <p:cNvGrpSpPr/>
          <p:nvPr/>
        </p:nvGrpSpPr>
        <p:grpSpPr>
          <a:xfrm>
            <a:off x="0" y="6484039"/>
            <a:ext cx="12192000" cy="507887"/>
            <a:chOff x="0" y="0"/>
            <a:chExt cx="12192000" cy="507886"/>
          </a:xfrm>
        </p:grpSpPr>
        <p:sp>
          <p:nvSpPr>
            <p:cNvPr id="33" name="矩形 5"/>
            <p:cNvSpPr/>
            <p:nvPr/>
          </p:nvSpPr>
          <p:spPr>
            <a:xfrm>
              <a:off x="0" y="0"/>
              <a:ext cx="12192000" cy="373963"/>
            </a:xfrm>
            <a:prstGeom prst="rect">
              <a:avLst/>
            </a:prstGeom>
            <a:solidFill>
              <a:srgbClr val="2A7EA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4" name="文本框 6"/>
            <p:cNvSpPr txBox="1"/>
            <p:nvPr/>
          </p:nvSpPr>
          <p:spPr>
            <a:xfrm>
              <a:off x="4960960" y="111646"/>
              <a:ext cx="3057099" cy="396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lvl="2" indent="0">
                <a:defRPr sz="11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t>©</a:t>
              </a:r>
              <a:r>
                <a:rPr sz="1000"/>
                <a:t>ALL RIGHTS RESERVED    www.alauda.cn  </a:t>
              </a:r>
            </a:p>
          </p:txBody>
        </p:sp>
      </p:grpSp>
      <p:sp>
        <p:nvSpPr>
          <p:cNvPr id="36" name="Rectangle 10"/>
          <p:cNvSpPr/>
          <p:nvPr/>
        </p:nvSpPr>
        <p:spPr>
          <a:xfrm>
            <a:off x="-1" y="1143585"/>
            <a:ext cx="12192001" cy="5013462"/>
          </a:xfrm>
          <a:prstGeom prst="rect">
            <a:avLst/>
          </a:prstGeom>
          <a:solidFill>
            <a:srgbClr val="4DA3D4"/>
          </a:solidFill>
          <a:ln w="12700">
            <a:solidFill>
              <a:srgbClr val="4DA3D4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EFFFF"/>
                </a:solidFill>
              </a:defRPr>
            </a:pPr>
            <a:endParaRPr/>
          </a:p>
        </p:txBody>
      </p:sp>
      <p:sp>
        <p:nvSpPr>
          <p:cNvPr id="37" name="正文级别 1…"/>
          <p:cNvSpPr txBox="1">
            <a:spLocks noGrp="1"/>
          </p:cNvSpPr>
          <p:nvPr>
            <p:ph type="body" idx="1"/>
          </p:nvPr>
        </p:nvSpPr>
        <p:spPr>
          <a:xfrm>
            <a:off x="838200" y="1311215"/>
            <a:ext cx="10515600" cy="4692771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rgbClr val="FEFFFF"/>
                </a:solidFill>
              </a:defRPr>
            </a:lvl1pPr>
            <a:lvl2pPr marL="711200" indent="-254000">
              <a:defRPr sz="2000">
                <a:solidFill>
                  <a:srgbClr val="FEFFFF"/>
                </a:solidFill>
              </a:defRPr>
            </a:lvl2pPr>
            <a:lvl3pPr marL="1200150" indent="-285750">
              <a:defRPr sz="2000">
                <a:solidFill>
                  <a:srgbClr val="FEFFFF"/>
                </a:solidFill>
              </a:defRPr>
            </a:lvl3pPr>
            <a:lvl4pPr marL="1698171" indent="-326571">
              <a:defRPr sz="2000">
                <a:solidFill>
                  <a:srgbClr val="FEFFFF"/>
                </a:solidFill>
              </a:defRPr>
            </a:lvl4pPr>
            <a:lvl5pPr marL="2155371" indent="-326571">
              <a:defRPr sz="2000">
                <a:solidFill>
                  <a:srgbClr val="FEFFFF"/>
                </a:solidFill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38" name="标题文本"/>
          <p:cNvSpPr txBox="1">
            <a:spLocks noGrp="1"/>
          </p:cNvSpPr>
          <p:nvPr>
            <p:ph type="title"/>
          </p:nvPr>
        </p:nvSpPr>
        <p:spPr>
          <a:xfrm>
            <a:off x="1207697" y="365125"/>
            <a:ext cx="10146102" cy="481037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39" name="矩形 3"/>
          <p:cNvSpPr/>
          <p:nvPr/>
        </p:nvSpPr>
        <p:spPr>
          <a:xfrm>
            <a:off x="838200" y="365125"/>
            <a:ext cx="219500" cy="481036"/>
          </a:xfrm>
          <a:prstGeom prst="rect">
            <a:avLst/>
          </a:prstGeom>
          <a:solidFill>
            <a:srgbClr val="6CC6EA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0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组合 7"/>
          <p:cNvGrpSpPr/>
          <p:nvPr/>
        </p:nvGrpSpPr>
        <p:grpSpPr>
          <a:xfrm>
            <a:off x="0" y="6484039"/>
            <a:ext cx="12192000" cy="507887"/>
            <a:chOff x="0" y="0"/>
            <a:chExt cx="12192000" cy="507886"/>
          </a:xfrm>
        </p:grpSpPr>
        <p:sp>
          <p:nvSpPr>
            <p:cNvPr id="47" name="矩形 5"/>
            <p:cNvSpPr/>
            <p:nvPr/>
          </p:nvSpPr>
          <p:spPr>
            <a:xfrm>
              <a:off x="0" y="0"/>
              <a:ext cx="12192000" cy="373963"/>
            </a:xfrm>
            <a:prstGeom prst="rect">
              <a:avLst/>
            </a:prstGeom>
            <a:solidFill>
              <a:srgbClr val="2A7EA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8" name="文本框 6"/>
            <p:cNvSpPr txBox="1"/>
            <p:nvPr/>
          </p:nvSpPr>
          <p:spPr>
            <a:xfrm>
              <a:off x="4960960" y="111646"/>
              <a:ext cx="3057099" cy="396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lvl="2" indent="0">
                <a:defRPr sz="11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t>©</a:t>
              </a:r>
              <a:r>
                <a:rPr sz="1000"/>
                <a:t>ALL RIGHTS RESERVED    www.alauda.cn  </a:t>
              </a:r>
            </a:p>
          </p:txBody>
        </p:sp>
      </p:grpSp>
      <p:sp>
        <p:nvSpPr>
          <p:cNvPr id="50" name="矩形 3"/>
          <p:cNvSpPr/>
          <p:nvPr/>
        </p:nvSpPr>
        <p:spPr>
          <a:xfrm>
            <a:off x="0" y="4196658"/>
            <a:ext cx="12192000" cy="1164236"/>
          </a:xfrm>
          <a:prstGeom prst="rect">
            <a:avLst/>
          </a:prstGeom>
          <a:solidFill>
            <a:srgbClr val="6DC6E9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EFFFF"/>
                </a:solidFill>
              </a:defRPr>
            </a:pPr>
            <a:endParaRPr/>
          </a:p>
        </p:txBody>
      </p:sp>
      <p:sp>
        <p:nvSpPr>
          <p:cNvPr id="51" name="矩形 4"/>
          <p:cNvSpPr/>
          <p:nvPr/>
        </p:nvSpPr>
        <p:spPr>
          <a:xfrm>
            <a:off x="0" y="1703295"/>
            <a:ext cx="12192000" cy="2987013"/>
          </a:xfrm>
          <a:prstGeom prst="rect">
            <a:avLst/>
          </a:prstGeom>
          <a:solidFill>
            <a:srgbClr val="2A7EAC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4400">
                <a:solidFill>
                  <a:srgbClr val="FEFFFF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52" name="标题文本"/>
          <p:cNvSpPr txBox="1">
            <a:spLocks noGrp="1"/>
          </p:cNvSpPr>
          <p:nvPr>
            <p:ph type="title"/>
          </p:nvPr>
        </p:nvSpPr>
        <p:spPr>
          <a:xfrm>
            <a:off x="0" y="1703295"/>
            <a:ext cx="12192000" cy="2987013"/>
          </a:xfrm>
          <a:prstGeom prst="rect">
            <a:avLst/>
          </a:prstGeom>
        </p:spPr>
        <p:txBody>
          <a:bodyPr/>
          <a:lstStyle>
            <a:lvl1pPr algn="ctr">
              <a:defRPr sz="4000">
                <a:solidFill>
                  <a:srgbClr val="FEFFFF"/>
                </a:solidFill>
              </a:defRPr>
            </a:lvl1pPr>
          </a:lstStyle>
          <a:p>
            <a:r>
              <a:t>标题文本</a:t>
            </a:r>
          </a:p>
        </p:txBody>
      </p:sp>
      <p:sp>
        <p:nvSpPr>
          <p:cNvPr id="5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组合 7"/>
          <p:cNvGrpSpPr/>
          <p:nvPr/>
        </p:nvGrpSpPr>
        <p:grpSpPr>
          <a:xfrm>
            <a:off x="0" y="6484039"/>
            <a:ext cx="12192000" cy="507887"/>
            <a:chOff x="0" y="0"/>
            <a:chExt cx="12192000" cy="507886"/>
          </a:xfrm>
        </p:grpSpPr>
        <p:sp>
          <p:nvSpPr>
            <p:cNvPr id="60" name="矩形 5"/>
            <p:cNvSpPr/>
            <p:nvPr/>
          </p:nvSpPr>
          <p:spPr>
            <a:xfrm>
              <a:off x="0" y="0"/>
              <a:ext cx="12192000" cy="373963"/>
            </a:xfrm>
            <a:prstGeom prst="rect">
              <a:avLst/>
            </a:prstGeom>
            <a:solidFill>
              <a:srgbClr val="2A7EA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1" name="文本框 6"/>
            <p:cNvSpPr txBox="1"/>
            <p:nvPr/>
          </p:nvSpPr>
          <p:spPr>
            <a:xfrm>
              <a:off x="4960960" y="111646"/>
              <a:ext cx="3057099" cy="396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lvl="2" indent="0">
                <a:defRPr sz="11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t>©</a:t>
              </a:r>
              <a:r>
                <a:rPr sz="1000"/>
                <a:t>ALL RIGHTS RESERVED    www.alauda.cn  </a:t>
              </a:r>
            </a:p>
          </p:txBody>
        </p:sp>
      </p:grpSp>
      <p:sp>
        <p:nvSpPr>
          <p:cNvPr id="63" name="Rectangle 8"/>
          <p:cNvSpPr/>
          <p:nvPr/>
        </p:nvSpPr>
        <p:spPr>
          <a:xfrm>
            <a:off x="-1" y="1143585"/>
            <a:ext cx="12192001" cy="5013462"/>
          </a:xfrm>
          <a:prstGeom prst="rect">
            <a:avLst/>
          </a:prstGeom>
          <a:solidFill>
            <a:srgbClr val="4DA3D4"/>
          </a:solidFill>
          <a:ln w="12700">
            <a:solidFill>
              <a:srgbClr val="4DA3D4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EFFFF"/>
                </a:solidFill>
              </a:defRPr>
            </a:pPr>
            <a:endParaRPr/>
          </a:p>
        </p:txBody>
      </p:sp>
      <p:sp>
        <p:nvSpPr>
          <p:cNvPr id="64" name="标题文本"/>
          <p:cNvSpPr txBox="1">
            <a:spLocks noGrp="1"/>
          </p:cNvSpPr>
          <p:nvPr>
            <p:ph type="title"/>
          </p:nvPr>
        </p:nvSpPr>
        <p:spPr>
          <a:xfrm>
            <a:off x="1207697" y="365125"/>
            <a:ext cx="10146102" cy="481037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65" name="正文级别 1…"/>
          <p:cNvSpPr txBox="1">
            <a:spLocks noGrp="1"/>
          </p:cNvSpPr>
          <p:nvPr>
            <p:ph type="body" sz="half" idx="1"/>
          </p:nvPr>
        </p:nvSpPr>
        <p:spPr>
          <a:xfrm>
            <a:off x="838200" y="1497817"/>
            <a:ext cx="5181600" cy="4351339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rgbClr val="FEFFFF"/>
                </a:solidFill>
              </a:defRPr>
            </a:lvl1pPr>
            <a:lvl2pPr marL="711200" indent="-254000">
              <a:defRPr sz="2000">
                <a:solidFill>
                  <a:srgbClr val="FEFFFF"/>
                </a:solidFill>
              </a:defRPr>
            </a:lvl2pPr>
            <a:lvl3pPr marL="1200150" indent="-285750">
              <a:defRPr sz="2000">
                <a:solidFill>
                  <a:srgbClr val="FEFFFF"/>
                </a:solidFill>
              </a:defRPr>
            </a:lvl3pPr>
            <a:lvl4pPr marL="1698171" indent="-326571">
              <a:defRPr sz="2000">
                <a:solidFill>
                  <a:srgbClr val="FEFFFF"/>
                </a:solidFill>
              </a:defRPr>
            </a:lvl4pPr>
            <a:lvl5pPr marL="2155371" indent="-326571">
              <a:defRPr sz="2000">
                <a:solidFill>
                  <a:srgbClr val="FEFFFF"/>
                </a:solidFill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66" name="矩形 3"/>
          <p:cNvSpPr/>
          <p:nvPr/>
        </p:nvSpPr>
        <p:spPr>
          <a:xfrm>
            <a:off x="838200" y="365125"/>
            <a:ext cx="219500" cy="481036"/>
          </a:xfrm>
          <a:prstGeom prst="rect">
            <a:avLst/>
          </a:prstGeom>
          <a:solidFill>
            <a:srgbClr val="6CC6EA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7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组合 7"/>
          <p:cNvGrpSpPr/>
          <p:nvPr/>
        </p:nvGrpSpPr>
        <p:grpSpPr>
          <a:xfrm>
            <a:off x="0" y="6484039"/>
            <a:ext cx="12192000" cy="507887"/>
            <a:chOff x="0" y="0"/>
            <a:chExt cx="12192000" cy="507886"/>
          </a:xfrm>
        </p:grpSpPr>
        <p:sp>
          <p:nvSpPr>
            <p:cNvPr id="74" name="矩形 5"/>
            <p:cNvSpPr/>
            <p:nvPr/>
          </p:nvSpPr>
          <p:spPr>
            <a:xfrm>
              <a:off x="0" y="0"/>
              <a:ext cx="12192000" cy="373963"/>
            </a:xfrm>
            <a:prstGeom prst="rect">
              <a:avLst/>
            </a:prstGeom>
            <a:solidFill>
              <a:srgbClr val="2A7EA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5" name="文本框 6"/>
            <p:cNvSpPr txBox="1"/>
            <p:nvPr/>
          </p:nvSpPr>
          <p:spPr>
            <a:xfrm>
              <a:off x="4960960" y="111646"/>
              <a:ext cx="3057099" cy="396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lvl="2" indent="0">
                <a:defRPr sz="11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t>©</a:t>
              </a:r>
              <a:r>
                <a:rPr sz="1000"/>
                <a:t>ALL RIGHTS RESERVED    www.alauda.cn  </a:t>
              </a:r>
            </a:p>
          </p:txBody>
        </p:sp>
      </p:grpSp>
      <p:sp>
        <p:nvSpPr>
          <p:cNvPr id="77" name="标题文本"/>
          <p:cNvSpPr txBox="1">
            <a:spLocks noGrp="1"/>
          </p:cNvSpPr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78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839787" y="1681163"/>
            <a:ext cx="5157789" cy="823913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400" b="1"/>
            </a:lvl1pPr>
            <a:lvl2pPr marL="0" indent="457200">
              <a:buSzTx/>
              <a:buFontTx/>
              <a:buNone/>
              <a:defRPr sz="2400" b="1"/>
            </a:lvl2pPr>
            <a:lvl3pPr marL="0" indent="914400">
              <a:buSzTx/>
              <a:buFontTx/>
              <a:buNone/>
              <a:defRPr sz="2400" b="1"/>
            </a:lvl3pPr>
            <a:lvl4pPr marL="0" indent="1371600">
              <a:buSzTx/>
              <a:buFontTx/>
              <a:buNone/>
              <a:defRPr sz="2400" b="1"/>
            </a:lvl4pPr>
            <a:lvl5pPr marL="0" indent="1828800">
              <a:buSzTx/>
              <a:buFontTx/>
              <a:buNone/>
              <a:defRPr sz="2400" b="1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9" name="文本占位符 4"/>
          <p:cNvSpPr>
            <a:spLocks noGrp="1"/>
          </p:cNvSpPr>
          <p:nvPr>
            <p:ph type="body" sz="quarter" idx="13"/>
          </p:nvPr>
        </p:nvSpPr>
        <p:spPr>
          <a:xfrm>
            <a:off x="6172200" y="1681163"/>
            <a:ext cx="5183188" cy="823913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FontTx/>
              <a:buNone/>
              <a:defRPr sz="2400" b="1"/>
            </a:pPr>
            <a:endParaRPr/>
          </a:p>
        </p:txBody>
      </p:sp>
      <p:sp>
        <p:nvSpPr>
          <p:cNvPr id="80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组合 7"/>
          <p:cNvGrpSpPr/>
          <p:nvPr/>
        </p:nvGrpSpPr>
        <p:grpSpPr>
          <a:xfrm>
            <a:off x="0" y="6484039"/>
            <a:ext cx="12192000" cy="507887"/>
            <a:chOff x="0" y="0"/>
            <a:chExt cx="12192000" cy="507886"/>
          </a:xfrm>
        </p:grpSpPr>
        <p:sp>
          <p:nvSpPr>
            <p:cNvPr id="87" name="矩形 5"/>
            <p:cNvSpPr/>
            <p:nvPr/>
          </p:nvSpPr>
          <p:spPr>
            <a:xfrm>
              <a:off x="0" y="0"/>
              <a:ext cx="12192000" cy="373963"/>
            </a:xfrm>
            <a:prstGeom prst="rect">
              <a:avLst/>
            </a:prstGeom>
            <a:solidFill>
              <a:srgbClr val="2A7EA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8" name="文本框 6"/>
            <p:cNvSpPr txBox="1"/>
            <p:nvPr/>
          </p:nvSpPr>
          <p:spPr>
            <a:xfrm>
              <a:off x="4960960" y="111646"/>
              <a:ext cx="3057099" cy="396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lvl="2" indent="0">
                <a:defRPr sz="11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t>©</a:t>
              </a:r>
              <a:r>
                <a:rPr sz="1000"/>
                <a:t>ALL RIGHTS RESERVED    www.alauda.cn  </a:t>
              </a:r>
            </a:p>
          </p:txBody>
        </p:sp>
      </p:grpSp>
      <p:sp>
        <p:nvSpPr>
          <p:cNvPr id="90" name="标题文本"/>
          <p:cNvSpPr txBox="1">
            <a:spLocks noGrp="1"/>
          </p:cNvSpPr>
          <p:nvPr>
            <p:ph type="title"/>
          </p:nvPr>
        </p:nvSpPr>
        <p:spPr>
          <a:xfrm>
            <a:off x="1207697" y="365125"/>
            <a:ext cx="10146102" cy="481037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91" name="矩形 3"/>
          <p:cNvSpPr/>
          <p:nvPr/>
        </p:nvSpPr>
        <p:spPr>
          <a:xfrm>
            <a:off x="838200" y="365125"/>
            <a:ext cx="219500" cy="481036"/>
          </a:xfrm>
          <a:prstGeom prst="rect">
            <a:avLst/>
          </a:prstGeom>
          <a:solidFill>
            <a:srgbClr val="6CC6EA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" name="组合 7"/>
          <p:cNvGrpSpPr/>
          <p:nvPr/>
        </p:nvGrpSpPr>
        <p:grpSpPr>
          <a:xfrm>
            <a:off x="0" y="6484039"/>
            <a:ext cx="12192000" cy="507887"/>
            <a:chOff x="0" y="0"/>
            <a:chExt cx="12192000" cy="507886"/>
          </a:xfrm>
        </p:grpSpPr>
        <p:sp>
          <p:nvSpPr>
            <p:cNvPr id="99" name="矩形 5"/>
            <p:cNvSpPr/>
            <p:nvPr/>
          </p:nvSpPr>
          <p:spPr>
            <a:xfrm>
              <a:off x="0" y="0"/>
              <a:ext cx="12192000" cy="373963"/>
            </a:xfrm>
            <a:prstGeom prst="rect">
              <a:avLst/>
            </a:prstGeom>
            <a:solidFill>
              <a:srgbClr val="2A7EA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0" name="文本框 6"/>
            <p:cNvSpPr txBox="1"/>
            <p:nvPr/>
          </p:nvSpPr>
          <p:spPr>
            <a:xfrm>
              <a:off x="4960960" y="111646"/>
              <a:ext cx="3057099" cy="396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lvl="2" indent="0">
                <a:defRPr sz="11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t>©</a:t>
              </a:r>
              <a:r>
                <a:rPr sz="1000"/>
                <a:t>ALL RIGHTS RESERVED    www.alauda.cn  </a:t>
              </a:r>
            </a:p>
          </p:txBody>
        </p:sp>
      </p:grpSp>
      <p:sp>
        <p:nvSpPr>
          <p:cNvPr id="10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" name="组合 7"/>
          <p:cNvGrpSpPr/>
          <p:nvPr/>
        </p:nvGrpSpPr>
        <p:grpSpPr>
          <a:xfrm>
            <a:off x="0" y="6484039"/>
            <a:ext cx="12192000" cy="507887"/>
            <a:chOff x="0" y="0"/>
            <a:chExt cx="12192000" cy="507886"/>
          </a:xfrm>
        </p:grpSpPr>
        <p:sp>
          <p:nvSpPr>
            <p:cNvPr id="109" name="矩形 5"/>
            <p:cNvSpPr/>
            <p:nvPr/>
          </p:nvSpPr>
          <p:spPr>
            <a:xfrm>
              <a:off x="0" y="0"/>
              <a:ext cx="12192000" cy="373963"/>
            </a:xfrm>
            <a:prstGeom prst="rect">
              <a:avLst/>
            </a:prstGeom>
            <a:solidFill>
              <a:srgbClr val="2A7EA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10" name="文本框 6"/>
            <p:cNvSpPr txBox="1"/>
            <p:nvPr/>
          </p:nvSpPr>
          <p:spPr>
            <a:xfrm>
              <a:off x="4960960" y="111646"/>
              <a:ext cx="3057099" cy="396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lvl="2" indent="0">
                <a:defRPr sz="11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t>©</a:t>
              </a:r>
              <a:r>
                <a:rPr sz="1000"/>
                <a:t>ALL RIGHTS RESERVED    www.alauda.cn  </a:t>
              </a:r>
            </a:p>
          </p:txBody>
        </p:sp>
      </p:grpSp>
      <p:sp>
        <p:nvSpPr>
          <p:cNvPr id="112" name="标题文本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标题文本</a:t>
            </a:r>
          </a:p>
        </p:txBody>
      </p:sp>
      <p:sp>
        <p:nvSpPr>
          <p:cNvPr id="113" name="正文级别 1…"/>
          <p:cNvSpPr txBox="1">
            <a:spLocks noGrp="1"/>
          </p:cNvSpPr>
          <p:nvPr>
            <p:ph type="body" sz="half" idx="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14" name="文本占位符 3"/>
          <p:cNvSpPr>
            <a:spLocks noGrp="1"/>
          </p:cNvSpPr>
          <p:nvPr>
            <p:ph type="body" sz="quarter" idx="13"/>
          </p:nvPr>
        </p:nvSpPr>
        <p:spPr>
          <a:xfrm>
            <a:off x="839787" y="2057400"/>
            <a:ext cx="3932238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/>
            </a:pPr>
            <a:endParaRPr/>
          </a:p>
        </p:txBody>
      </p:sp>
      <p:sp>
        <p:nvSpPr>
          <p:cNvPr id="11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4" name="组合 7"/>
          <p:cNvGrpSpPr/>
          <p:nvPr/>
        </p:nvGrpSpPr>
        <p:grpSpPr>
          <a:xfrm>
            <a:off x="0" y="6484039"/>
            <a:ext cx="12192000" cy="507887"/>
            <a:chOff x="0" y="0"/>
            <a:chExt cx="12192000" cy="507886"/>
          </a:xfrm>
        </p:grpSpPr>
        <p:sp>
          <p:nvSpPr>
            <p:cNvPr id="122" name="矩形 5"/>
            <p:cNvSpPr/>
            <p:nvPr/>
          </p:nvSpPr>
          <p:spPr>
            <a:xfrm>
              <a:off x="0" y="0"/>
              <a:ext cx="12192000" cy="373963"/>
            </a:xfrm>
            <a:prstGeom prst="rect">
              <a:avLst/>
            </a:prstGeom>
            <a:solidFill>
              <a:srgbClr val="2A7EA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23" name="文本框 6"/>
            <p:cNvSpPr txBox="1"/>
            <p:nvPr/>
          </p:nvSpPr>
          <p:spPr>
            <a:xfrm>
              <a:off x="4960960" y="111646"/>
              <a:ext cx="3057099" cy="396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lvl="2" indent="0">
                <a:defRPr sz="11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t>©</a:t>
              </a:r>
              <a:r>
                <a:rPr sz="1000"/>
                <a:t>ALL RIGHTS RESERVED    www.alauda.cn  </a:t>
              </a:r>
            </a:p>
          </p:txBody>
        </p:sp>
      </p:grpSp>
      <p:sp>
        <p:nvSpPr>
          <p:cNvPr id="125" name="标题文本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标题文本</a:t>
            </a:r>
          </a:p>
        </p:txBody>
      </p:sp>
      <p:sp>
        <p:nvSpPr>
          <p:cNvPr id="126" name="图片占位符 2"/>
          <p:cNvSpPr>
            <a:spLocks noGrp="1"/>
          </p:cNvSpPr>
          <p:nvPr>
            <p:ph type="pic" sz="half" idx="13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27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28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7"/>
          <p:cNvGrpSpPr/>
          <p:nvPr/>
        </p:nvGrpSpPr>
        <p:grpSpPr>
          <a:xfrm>
            <a:off x="0" y="6484039"/>
            <a:ext cx="12192000" cy="507887"/>
            <a:chOff x="0" y="0"/>
            <a:chExt cx="12192000" cy="507886"/>
          </a:xfrm>
        </p:grpSpPr>
        <p:sp>
          <p:nvSpPr>
            <p:cNvPr id="2" name="矩形 5"/>
            <p:cNvSpPr/>
            <p:nvPr/>
          </p:nvSpPr>
          <p:spPr>
            <a:xfrm>
              <a:off x="0" y="0"/>
              <a:ext cx="12192000" cy="373963"/>
            </a:xfrm>
            <a:prstGeom prst="rect">
              <a:avLst/>
            </a:prstGeom>
            <a:solidFill>
              <a:srgbClr val="2A7EA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" name="文本框 6"/>
            <p:cNvSpPr txBox="1"/>
            <p:nvPr/>
          </p:nvSpPr>
          <p:spPr>
            <a:xfrm>
              <a:off x="4960960" y="111646"/>
              <a:ext cx="3057099" cy="396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lvl="2" indent="0">
                <a:defRPr sz="11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t>©</a:t>
              </a:r>
              <a:r>
                <a:rPr sz="1000"/>
                <a:t>ALL RIGHTS RESERVED    www.alauda.cn  </a:t>
              </a:r>
            </a:p>
          </p:txBody>
        </p:sp>
      </p:grpSp>
      <p:sp>
        <p:nvSpPr>
          <p:cNvPr id="5" name="任意多边形 17"/>
          <p:cNvSpPr/>
          <p:nvPr/>
        </p:nvSpPr>
        <p:spPr>
          <a:xfrm>
            <a:off x="1800978" y="0"/>
            <a:ext cx="5553777" cy="68724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0257" y="0"/>
                </a:lnTo>
                <a:lnTo>
                  <a:pt x="21600" y="21600"/>
                </a:lnTo>
                <a:lnTo>
                  <a:pt x="37" y="21600"/>
                </a:lnTo>
                <a:cubicBezTo>
                  <a:pt x="25" y="14400"/>
                  <a:pt x="12" y="7200"/>
                  <a:pt x="0" y="0"/>
                </a:cubicBezTo>
                <a:close/>
              </a:path>
            </a:pathLst>
          </a:custGeom>
          <a:gradFill>
            <a:gsLst>
              <a:gs pos="0">
                <a:srgbClr val="84CEEC"/>
              </a:gs>
              <a:gs pos="55000">
                <a:srgbClr val="98D8F3">
                  <a:alpha val="38000"/>
                </a:srgbClr>
              </a:gs>
              <a:gs pos="100000">
                <a:srgbClr val="46BBEA"/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EFFFF"/>
                </a:solidFill>
              </a:defRPr>
            </a:pPr>
            <a:endParaRPr/>
          </a:p>
        </p:txBody>
      </p:sp>
      <p:grpSp>
        <p:nvGrpSpPr>
          <p:cNvPr id="8" name="任意多边形 14"/>
          <p:cNvGrpSpPr/>
          <p:nvPr/>
        </p:nvGrpSpPr>
        <p:grpSpPr>
          <a:xfrm>
            <a:off x="6708809" y="0"/>
            <a:ext cx="4071487" cy="6858001"/>
            <a:chOff x="0" y="0"/>
            <a:chExt cx="4071485" cy="6858000"/>
          </a:xfrm>
        </p:grpSpPr>
        <p:sp>
          <p:nvSpPr>
            <p:cNvPr id="6" name="形状"/>
            <p:cNvSpPr/>
            <p:nvPr/>
          </p:nvSpPr>
          <p:spPr>
            <a:xfrm>
              <a:off x="0" y="-1"/>
              <a:ext cx="4071486" cy="6858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694" y="0"/>
                  </a:moveTo>
                  <a:lnTo>
                    <a:pt x="0" y="21600"/>
                  </a:lnTo>
                  <a:lnTo>
                    <a:pt x="10672" y="21600"/>
                  </a:lnTo>
                  <a:lnTo>
                    <a:pt x="21600" y="30"/>
                  </a:lnTo>
                  <a:lnTo>
                    <a:pt x="11694" y="0"/>
                  </a:lnTo>
                  <a:close/>
                </a:path>
              </a:pathLst>
            </a:custGeom>
            <a:solidFill>
              <a:srgbClr val="4DA3D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EFFFF"/>
                  </a:solidFill>
                </a:defRPr>
              </a:pPr>
              <a:endParaRPr/>
            </a:p>
          </p:txBody>
        </p:sp>
        <p:sp>
          <p:nvSpPr>
            <p:cNvPr id="7" name="i"/>
            <p:cNvSpPr txBox="1"/>
            <p:nvPr/>
          </p:nvSpPr>
          <p:spPr>
            <a:xfrm>
              <a:off x="0" y="3249930"/>
              <a:ext cx="4071486" cy="3581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EFFFF"/>
                  </a:solidFill>
                </a:defRPr>
              </a:lvl1pPr>
            </a:lstStyle>
            <a:p>
              <a:r>
                <a:t>i</a:t>
              </a:r>
            </a:p>
          </p:txBody>
        </p:sp>
      </p:grpSp>
      <p:grpSp>
        <p:nvGrpSpPr>
          <p:cNvPr id="11" name="任意多边形 10"/>
          <p:cNvGrpSpPr/>
          <p:nvPr/>
        </p:nvGrpSpPr>
        <p:grpSpPr>
          <a:xfrm>
            <a:off x="-7315" y="0"/>
            <a:ext cx="5553777" cy="6872438"/>
            <a:chOff x="0" y="0"/>
            <a:chExt cx="5553776" cy="6872437"/>
          </a:xfrm>
        </p:grpSpPr>
        <p:sp>
          <p:nvSpPr>
            <p:cNvPr id="9" name="形状"/>
            <p:cNvSpPr/>
            <p:nvPr/>
          </p:nvSpPr>
          <p:spPr>
            <a:xfrm>
              <a:off x="0" y="0"/>
              <a:ext cx="5553777" cy="68724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10257" y="0"/>
                  </a:lnTo>
                  <a:lnTo>
                    <a:pt x="21600" y="21600"/>
                  </a:lnTo>
                  <a:lnTo>
                    <a:pt x="37" y="21600"/>
                  </a:lnTo>
                  <a:cubicBezTo>
                    <a:pt x="25" y="14400"/>
                    <a:pt x="12" y="7200"/>
                    <a:pt x="0" y="0"/>
                  </a:cubicBezTo>
                  <a:close/>
                </a:path>
              </a:pathLst>
            </a:custGeom>
            <a:solidFill>
              <a:srgbClr val="5AB3D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EFFFF"/>
                  </a:solidFill>
                </a:defRPr>
              </a:pPr>
              <a:endParaRPr/>
            </a:p>
          </p:txBody>
        </p:sp>
        <p:sp>
          <p:nvSpPr>
            <p:cNvPr id="10" name="© ALL RIGHTS RESERVED    www.alauda.cn"/>
            <p:cNvSpPr txBox="1"/>
            <p:nvPr/>
          </p:nvSpPr>
          <p:spPr>
            <a:xfrm>
              <a:off x="0" y="507599"/>
              <a:ext cx="5553777" cy="5857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>
                  <a:solidFill>
                    <a:srgbClr val="FEFFFF"/>
                  </a:solidFill>
                </a:defRPr>
              </a:pPr>
              <a:endParaRPr/>
            </a:p>
            <a:p>
              <a:pPr algn="ctr">
                <a:defRPr>
                  <a:solidFill>
                    <a:srgbClr val="FEFFFF"/>
                  </a:solidFill>
                </a:defRPr>
              </a:pPr>
              <a:endParaRPr/>
            </a:p>
            <a:p>
              <a:pPr algn="ctr">
                <a:defRPr>
                  <a:solidFill>
                    <a:srgbClr val="FEFFFF"/>
                  </a:solidFill>
                </a:defRPr>
              </a:pPr>
              <a:endParaRPr/>
            </a:p>
            <a:p>
              <a:pPr algn="ctr">
                <a:defRPr>
                  <a:solidFill>
                    <a:srgbClr val="FEFFFF"/>
                  </a:solidFill>
                </a:defRPr>
              </a:pPr>
              <a:endParaRPr/>
            </a:p>
            <a:p>
              <a:pPr algn="ctr">
                <a:defRPr>
                  <a:solidFill>
                    <a:srgbClr val="FEFFFF"/>
                  </a:solidFill>
                </a:defRPr>
              </a:pPr>
              <a:endParaRPr/>
            </a:p>
            <a:p>
              <a:pPr algn="ctr">
                <a:defRPr>
                  <a:solidFill>
                    <a:srgbClr val="FEFFFF"/>
                  </a:solidFill>
                </a:defRPr>
              </a:pPr>
              <a:endParaRPr/>
            </a:p>
            <a:p>
              <a:pPr algn="ctr">
                <a:defRPr>
                  <a:solidFill>
                    <a:srgbClr val="FEFFFF"/>
                  </a:solidFill>
                </a:defRPr>
              </a:pPr>
              <a:endParaRPr/>
            </a:p>
            <a:p>
              <a:pPr algn="ctr">
                <a:defRPr>
                  <a:solidFill>
                    <a:srgbClr val="FEFFFF"/>
                  </a:solidFill>
                </a:defRPr>
              </a:pPr>
              <a:endParaRPr/>
            </a:p>
            <a:p>
              <a:pPr algn="ctr">
                <a:defRPr>
                  <a:solidFill>
                    <a:srgbClr val="FEFFFF"/>
                  </a:solidFill>
                </a:defRPr>
              </a:pPr>
              <a:endParaRPr/>
            </a:p>
            <a:p>
              <a:pPr algn="ctr">
                <a:defRPr>
                  <a:solidFill>
                    <a:srgbClr val="FEFFFF"/>
                  </a:solidFill>
                </a:defRPr>
              </a:pPr>
              <a:endParaRPr/>
            </a:p>
            <a:p>
              <a:pPr algn="ctr">
                <a:defRPr>
                  <a:solidFill>
                    <a:srgbClr val="FEFFFF"/>
                  </a:solidFill>
                </a:defRPr>
              </a:pPr>
              <a:endParaRPr/>
            </a:p>
            <a:p>
              <a:pPr algn="ctr">
                <a:defRPr>
                  <a:solidFill>
                    <a:srgbClr val="FEFFFF"/>
                  </a:solidFill>
                </a:defRPr>
              </a:pPr>
              <a:endParaRPr/>
            </a:p>
            <a:p>
              <a:pPr algn="ctr">
                <a:defRPr>
                  <a:solidFill>
                    <a:srgbClr val="FEFFFF"/>
                  </a:solidFill>
                </a:defRPr>
              </a:pPr>
              <a:endParaRPr/>
            </a:p>
            <a:p>
              <a:pPr algn="ctr">
                <a:defRPr>
                  <a:solidFill>
                    <a:srgbClr val="FEFFFF"/>
                  </a:solidFill>
                </a:defRPr>
              </a:pPr>
              <a:endParaRPr/>
            </a:p>
            <a:p>
              <a:pPr algn="ctr">
                <a:defRPr>
                  <a:solidFill>
                    <a:srgbClr val="FEFFFF"/>
                  </a:solidFill>
                </a:defRPr>
              </a:pPr>
              <a:endParaRPr/>
            </a:p>
            <a:p>
              <a:pPr algn="ctr">
                <a:defRPr>
                  <a:solidFill>
                    <a:srgbClr val="FEFFFF"/>
                  </a:solidFill>
                </a:defRPr>
              </a:pPr>
              <a:endParaRPr/>
            </a:p>
            <a:p>
              <a:pPr algn="ctr">
                <a:defRPr>
                  <a:solidFill>
                    <a:srgbClr val="FEFFFF"/>
                  </a:solidFill>
                </a:defRPr>
              </a:pPr>
              <a:endParaRPr/>
            </a:p>
            <a:p>
              <a:pPr algn="ctr">
                <a:defRPr>
                  <a:solidFill>
                    <a:srgbClr val="FEFFFF"/>
                  </a:solidFill>
                </a:defRPr>
              </a:pPr>
              <a:endParaRPr/>
            </a:p>
            <a:p>
              <a:pPr algn="ctr">
                <a:defRPr>
                  <a:solidFill>
                    <a:srgbClr val="FEFFFF"/>
                  </a:solidFill>
                </a:defRPr>
              </a:pPr>
              <a:endParaRPr/>
            </a:p>
            <a:p>
              <a:pPr algn="ctr">
                <a:defRPr>
                  <a:solidFill>
                    <a:srgbClr val="FEFFFF"/>
                  </a:solidFill>
                </a:defRPr>
              </a:pPr>
              <a:endParaRPr/>
            </a:p>
            <a:p>
              <a:pPr algn="ctr">
                <a:defRPr>
                  <a:solidFill>
                    <a:srgbClr val="FEFFFF"/>
                  </a:solidFill>
                </a:defRPr>
              </a:pPr>
              <a:endParaRPr/>
            </a:p>
            <a:p>
              <a:pPr lvl="2">
                <a:defRPr sz="1100">
                  <a:solidFill>
                    <a:srgbClr val="FE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t>© </a:t>
              </a:r>
              <a:r>
                <a:rPr sz="1000" spc="79"/>
                <a:t>ALL RIGHTS RESERVED    www.alauda.cn  </a:t>
              </a:r>
            </a:p>
          </p:txBody>
        </p:sp>
      </p:grpSp>
      <p:grpSp>
        <p:nvGrpSpPr>
          <p:cNvPr id="14" name="矩形 12"/>
          <p:cNvGrpSpPr/>
          <p:nvPr/>
        </p:nvGrpSpPr>
        <p:grpSpPr>
          <a:xfrm>
            <a:off x="-7315" y="3205213"/>
            <a:ext cx="12192001" cy="1549668"/>
            <a:chOff x="0" y="0"/>
            <a:chExt cx="12192000" cy="1549667"/>
          </a:xfrm>
        </p:grpSpPr>
        <p:sp>
          <p:nvSpPr>
            <p:cNvPr id="12" name="矩形"/>
            <p:cNvSpPr/>
            <p:nvPr/>
          </p:nvSpPr>
          <p:spPr>
            <a:xfrm>
              <a:off x="0" y="-1"/>
              <a:ext cx="12192000" cy="1549669"/>
            </a:xfrm>
            <a:prstGeom prst="rect">
              <a:avLst/>
            </a:prstGeom>
            <a:solidFill>
              <a:srgbClr val="2A7EA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800" spc="300">
                  <a:solidFill>
                    <a:srgbClr val="FE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  <p:sp>
          <p:nvSpPr>
            <p:cNvPr id="13" name="灵雀云  释放云的无限潜能"/>
            <p:cNvSpPr txBox="1"/>
            <p:nvPr/>
          </p:nvSpPr>
          <p:spPr>
            <a:xfrm>
              <a:off x="0" y="475113"/>
              <a:ext cx="12192000" cy="5994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lvl="1">
                <a:defRPr spc="300">
                  <a:solidFill>
                    <a:srgbClr val="FE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t>     </a:t>
              </a:r>
              <a:r>
                <a:rPr sz="2800"/>
                <a:t>灵雀云  释放云的无限潜能</a:t>
              </a:r>
            </a:p>
          </p:txBody>
        </p:sp>
      </p:grpSp>
      <p:sp>
        <p:nvSpPr>
          <p:cNvPr id="15" name="任意多边形 13"/>
          <p:cNvSpPr/>
          <p:nvPr/>
        </p:nvSpPr>
        <p:spPr>
          <a:xfrm>
            <a:off x="8912993" y="0"/>
            <a:ext cx="3282215" cy="47548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4604"/>
                </a:moveTo>
                <a:lnTo>
                  <a:pt x="12099" y="0"/>
                </a:lnTo>
                <a:lnTo>
                  <a:pt x="0" y="0"/>
                </a:lnTo>
                <a:lnTo>
                  <a:pt x="14696" y="21600"/>
                </a:lnTo>
                <a:lnTo>
                  <a:pt x="21600" y="21600"/>
                </a:lnTo>
                <a:lnTo>
                  <a:pt x="21600" y="14604"/>
                </a:lnTo>
                <a:close/>
              </a:path>
            </a:pathLst>
          </a:custGeom>
          <a:solidFill>
            <a:srgbClr val="6CC6EA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EFFFF"/>
                </a:solidFill>
              </a:defRPr>
            </a:pPr>
            <a:endParaRPr/>
          </a:p>
        </p:txBody>
      </p:sp>
      <p:pic>
        <p:nvPicPr>
          <p:cNvPr id="16" name="图片 19" descr="图片 1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18124" y="5545618"/>
            <a:ext cx="1620205" cy="800101"/>
          </a:xfrm>
          <a:prstGeom prst="rect">
            <a:avLst/>
          </a:prstGeom>
          <a:ln w="12700">
            <a:miter lim="400000"/>
          </a:ln>
        </p:spPr>
      </p:pic>
      <p:sp>
        <p:nvSpPr>
          <p:cNvPr id="17" name="标题文本"/>
          <p:cNvSpPr txBox="1">
            <a:spLocks noGrp="1"/>
          </p:cNvSpPr>
          <p:nvPr>
            <p:ph type="title"/>
          </p:nvPr>
        </p:nvSpPr>
        <p:spPr>
          <a:xfrm>
            <a:off x="609600" y="92074"/>
            <a:ext cx="10972800" cy="15081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标题文本</a:t>
            </a:r>
          </a:p>
        </p:txBody>
      </p:sp>
      <p:sp>
        <p:nvSpPr>
          <p:cNvPr id="18" name="正文级别 1…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9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ln>
            <a:noFill/>
          </a:ln>
          <a:solidFill>
            <a:srgbClr val="404040"/>
          </a:solidFill>
          <a:uFillTx/>
          <a:latin typeface="Microsoft YaHei"/>
          <a:ea typeface="Microsoft YaHei"/>
          <a:cs typeface="Microsoft YaHei"/>
          <a:sym typeface="Microsoft YaHei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ln>
            <a:noFill/>
          </a:ln>
          <a:solidFill>
            <a:srgbClr val="404040"/>
          </a:solidFill>
          <a:uFillTx/>
          <a:latin typeface="Microsoft YaHei"/>
          <a:ea typeface="Microsoft YaHei"/>
          <a:cs typeface="Microsoft YaHei"/>
          <a:sym typeface="Microsoft YaHei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ln>
            <a:noFill/>
          </a:ln>
          <a:solidFill>
            <a:srgbClr val="404040"/>
          </a:solidFill>
          <a:uFillTx/>
          <a:latin typeface="Microsoft YaHei"/>
          <a:ea typeface="Microsoft YaHei"/>
          <a:cs typeface="Microsoft YaHei"/>
          <a:sym typeface="Microsoft YaHei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ln>
            <a:noFill/>
          </a:ln>
          <a:solidFill>
            <a:srgbClr val="404040"/>
          </a:solidFill>
          <a:uFillTx/>
          <a:latin typeface="Microsoft YaHei"/>
          <a:ea typeface="Microsoft YaHei"/>
          <a:cs typeface="Microsoft YaHei"/>
          <a:sym typeface="Microsoft YaHei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ln>
            <a:noFill/>
          </a:ln>
          <a:solidFill>
            <a:srgbClr val="404040"/>
          </a:solidFill>
          <a:uFillTx/>
          <a:latin typeface="Microsoft YaHei"/>
          <a:ea typeface="Microsoft YaHei"/>
          <a:cs typeface="Microsoft YaHei"/>
          <a:sym typeface="Microsoft YaHei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ln>
            <a:noFill/>
          </a:ln>
          <a:solidFill>
            <a:srgbClr val="404040"/>
          </a:solidFill>
          <a:uFillTx/>
          <a:latin typeface="Microsoft YaHei"/>
          <a:ea typeface="Microsoft YaHei"/>
          <a:cs typeface="Microsoft YaHei"/>
          <a:sym typeface="Microsoft YaHei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ln>
            <a:noFill/>
          </a:ln>
          <a:solidFill>
            <a:srgbClr val="404040"/>
          </a:solidFill>
          <a:uFillTx/>
          <a:latin typeface="Microsoft YaHei"/>
          <a:ea typeface="Microsoft YaHei"/>
          <a:cs typeface="Microsoft YaHei"/>
          <a:sym typeface="Microsoft YaHei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ln>
            <a:noFill/>
          </a:ln>
          <a:solidFill>
            <a:srgbClr val="404040"/>
          </a:solidFill>
          <a:uFillTx/>
          <a:latin typeface="Microsoft YaHei"/>
          <a:ea typeface="Microsoft YaHei"/>
          <a:cs typeface="Microsoft YaHei"/>
          <a:sym typeface="Microsoft YaHei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ln>
            <a:noFill/>
          </a:ln>
          <a:solidFill>
            <a:srgbClr val="404040"/>
          </a:solidFill>
          <a:uFillTx/>
          <a:latin typeface="Microsoft YaHei"/>
          <a:ea typeface="Microsoft YaHei"/>
          <a:cs typeface="Microsoft YaHei"/>
          <a:sym typeface="Microsoft YaHei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404040"/>
          </a:solidFill>
          <a:uFillTx/>
          <a:latin typeface="Microsoft YaHei"/>
          <a:ea typeface="Microsoft YaHei"/>
          <a:cs typeface="Microsoft YaHei"/>
          <a:sym typeface="Microsoft YaHei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404040"/>
          </a:solidFill>
          <a:uFillTx/>
          <a:latin typeface="Microsoft YaHei"/>
          <a:ea typeface="Microsoft YaHei"/>
          <a:cs typeface="Microsoft YaHei"/>
          <a:sym typeface="Microsoft YaHei"/>
        </a:defRPr>
      </a:lvl2pPr>
      <a:lvl3pPr marL="1234439" marR="0" indent="-3200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404040"/>
          </a:solidFill>
          <a:uFillTx/>
          <a:latin typeface="Microsoft YaHei"/>
          <a:ea typeface="Microsoft YaHei"/>
          <a:cs typeface="Microsoft YaHei"/>
          <a:sym typeface="Microsoft YaHei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404040"/>
          </a:solidFill>
          <a:uFillTx/>
          <a:latin typeface="Microsoft YaHei"/>
          <a:ea typeface="Microsoft YaHei"/>
          <a:cs typeface="Microsoft YaHei"/>
          <a:sym typeface="Microsoft YaHei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404040"/>
          </a:solidFill>
          <a:uFillTx/>
          <a:latin typeface="Microsoft YaHei"/>
          <a:ea typeface="Microsoft YaHei"/>
          <a:cs typeface="Microsoft YaHei"/>
          <a:sym typeface="Microsoft YaHei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404040"/>
          </a:solidFill>
          <a:uFillTx/>
          <a:latin typeface="Microsoft YaHei"/>
          <a:ea typeface="Microsoft YaHei"/>
          <a:cs typeface="Microsoft YaHei"/>
          <a:sym typeface="Microsoft YaHei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404040"/>
          </a:solidFill>
          <a:uFillTx/>
          <a:latin typeface="Microsoft YaHei"/>
          <a:ea typeface="Microsoft YaHei"/>
          <a:cs typeface="Microsoft YaHei"/>
          <a:sym typeface="Microsoft YaHei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404040"/>
          </a:solidFill>
          <a:uFillTx/>
          <a:latin typeface="Microsoft YaHei"/>
          <a:ea typeface="Microsoft YaHei"/>
          <a:cs typeface="Microsoft YaHei"/>
          <a:sym typeface="Microsoft YaHei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404040"/>
          </a:solidFill>
          <a:uFillTx/>
          <a:latin typeface="Microsoft YaHei"/>
          <a:ea typeface="Microsoft YaHei"/>
          <a:cs typeface="Microsoft YaHei"/>
          <a:sym typeface="Microsoft YaHe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prometheus.io/docs/prometheus/latest/querying/functions/" TargetMode="Externa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://confluence.alauda.cn/pages/viewpage.action?pageId=56989852" TargetMode="Externa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confluence.alauda.cn/pages/viewpage.action?pageId=56989844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tif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confluence.alauda.cn/display/DEV/Lucifer" TargetMode="External"/><Relationship Id="rId7" Type="http://schemas.openxmlformats.org/officeDocument/2006/relationships/image" Target="../media/image10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://confluence.alauda.cn/pages/viewpage.action?pageId=50828689" TargetMode="External"/><Relationship Id="rId5" Type="http://schemas.openxmlformats.org/officeDocument/2006/relationships/hyperlink" Target="http://confluence.alauda.cn/pages/viewpage.action?pageId=48730708" TargetMode="External"/><Relationship Id="rId4" Type="http://schemas.openxmlformats.org/officeDocument/2006/relationships/hyperlink" Target="http://confluence.alauda.cn/pages/viewpage.action?pageId=48727602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prometheus.io/" TargetMode="External"/><Relationship Id="rId2" Type="http://schemas.openxmlformats.org/officeDocument/2006/relationships/hyperlink" Target="http://confluence.alauda.cn/pages/viewpage.action?pageId=56988225" TargetMode="Externa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github.com/yunlzheng/prometheus-book" TargetMode="Externa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prometheus.io/docs/instrumenting/writing_exporters/" TargetMode="External"/><Relationship Id="rId2" Type="http://schemas.openxmlformats.org/officeDocument/2006/relationships/hyperlink" Target="https://prometheus.io/docs/instrumenting/exporters/" TargetMode="External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confluence.alauda.cn/pages/viewpage.action?pageId=50833442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任意多边形 17"/>
          <p:cNvSpPr/>
          <p:nvPr/>
        </p:nvSpPr>
        <p:spPr>
          <a:xfrm>
            <a:off x="1800978" y="0"/>
            <a:ext cx="5553777" cy="68724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0257" y="0"/>
                </a:lnTo>
                <a:lnTo>
                  <a:pt x="21600" y="21600"/>
                </a:lnTo>
                <a:lnTo>
                  <a:pt x="37" y="21600"/>
                </a:lnTo>
                <a:cubicBezTo>
                  <a:pt x="25" y="14400"/>
                  <a:pt x="12" y="7200"/>
                  <a:pt x="0" y="0"/>
                </a:cubicBezTo>
                <a:close/>
              </a:path>
            </a:pathLst>
          </a:custGeom>
          <a:gradFill>
            <a:gsLst>
              <a:gs pos="0">
                <a:srgbClr val="84CEEC"/>
              </a:gs>
              <a:gs pos="55000">
                <a:srgbClr val="98D8F3">
                  <a:alpha val="38000"/>
                </a:srgbClr>
              </a:gs>
              <a:gs pos="100000">
                <a:srgbClr val="46BBEA"/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EFFFF"/>
                </a:solidFill>
              </a:defRPr>
            </a:pPr>
            <a:endParaRPr/>
          </a:p>
        </p:txBody>
      </p:sp>
      <p:grpSp>
        <p:nvGrpSpPr>
          <p:cNvPr id="177" name="任意多边形 14"/>
          <p:cNvGrpSpPr/>
          <p:nvPr/>
        </p:nvGrpSpPr>
        <p:grpSpPr>
          <a:xfrm>
            <a:off x="6708809" y="0"/>
            <a:ext cx="4071487" cy="6858001"/>
            <a:chOff x="0" y="0"/>
            <a:chExt cx="4071485" cy="6858000"/>
          </a:xfrm>
        </p:grpSpPr>
        <p:sp>
          <p:nvSpPr>
            <p:cNvPr id="175" name="形状"/>
            <p:cNvSpPr/>
            <p:nvPr/>
          </p:nvSpPr>
          <p:spPr>
            <a:xfrm>
              <a:off x="0" y="-1"/>
              <a:ext cx="4071486" cy="6858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694" y="0"/>
                  </a:moveTo>
                  <a:lnTo>
                    <a:pt x="0" y="21600"/>
                  </a:lnTo>
                  <a:lnTo>
                    <a:pt x="10672" y="21600"/>
                  </a:lnTo>
                  <a:lnTo>
                    <a:pt x="21600" y="30"/>
                  </a:lnTo>
                  <a:lnTo>
                    <a:pt x="11694" y="0"/>
                  </a:lnTo>
                  <a:close/>
                </a:path>
              </a:pathLst>
            </a:custGeom>
            <a:solidFill>
              <a:srgbClr val="4DA3D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EFFFF"/>
                  </a:solidFill>
                </a:defRPr>
              </a:pPr>
              <a:endParaRPr/>
            </a:p>
          </p:txBody>
        </p:sp>
        <p:sp>
          <p:nvSpPr>
            <p:cNvPr id="176" name="i"/>
            <p:cNvSpPr txBox="1"/>
            <p:nvPr/>
          </p:nvSpPr>
          <p:spPr>
            <a:xfrm>
              <a:off x="0" y="3249930"/>
              <a:ext cx="4071486" cy="3581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EFFFF"/>
                  </a:solidFill>
                </a:defRPr>
              </a:lvl1pPr>
            </a:lstStyle>
            <a:p>
              <a:r>
                <a:t>i</a:t>
              </a:r>
            </a:p>
          </p:txBody>
        </p:sp>
      </p:grpSp>
      <p:grpSp>
        <p:nvGrpSpPr>
          <p:cNvPr id="180" name="任意多边形 10"/>
          <p:cNvGrpSpPr/>
          <p:nvPr/>
        </p:nvGrpSpPr>
        <p:grpSpPr>
          <a:xfrm>
            <a:off x="-7315" y="0"/>
            <a:ext cx="5553777" cy="6872438"/>
            <a:chOff x="0" y="0"/>
            <a:chExt cx="5553776" cy="6872437"/>
          </a:xfrm>
        </p:grpSpPr>
        <p:sp>
          <p:nvSpPr>
            <p:cNvPr id="178" name="形状"/>
            <p:cNvSpPr/>
            <p:nvPr/>
          </p:nvSpPr>
          <p:spPr>
            <a:xfrm>
              <a:off x="0" y="0"/>
              <a:ext cx="5553777" cy="68724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10257" y="0"/>
                  </a:lnTo>
                  <a:lnTo>
                    <a:pt x="21600" y="21600"/>
                  </a:lnTo>
                  <a:lnTo>
                    <a:pt x="37" y="21600"/>
                  </a:lnTo>
                  <a:cubicBezTo>
                    <a:pt x="25" y="14400"/>
                    <a:pt x="12" y="7200"/>
                    <a:pt x="0" y="0"/>
                  </a:cubicBezTo>
                  <a:close/>
                </a:path>
              </a:pathLst>
            </a:custGeom>
            <a:solidFill>
              <a:srgbClr val="5AB3D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EFFFF"/>
                  </a:solidFill>
                </a:defRPr>
              </a:pPr>
              <a:endParaRPr/>
            </a:p>
          </p:txBody>
        </p:sp>
        <p:sp>
          <p:nvSpPr>
            <p:cNvPr id="179" name="© ALL RIGHTS RESERVED    www.alauda.cn"/>
            <p:cNvSpPr txBox="1"/>
            <p:nvPr/>
          </p:nvSpPr>
          <p:spPr>
            <a:xfrm>
              <a:off x="0" y="507599"/>
              <a:ext cx="5553777" cy="5857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>
                  <a:solidFill>
                    <a:srgbClr val="FEFFFF"/>
                  </a:solidFill>
                </a:defRPr>
              </a:pPr>
              <a:endParaRPr/>
            </a:p>
            <a:p>
              <a:pPr algn="ctr">
                <a:defRPr>
                  <a:solidFill>
                    <a:srgbClr val="FEFFFF"/>
                  </a:solidFill>
                </a:defRPr>
              </a:pPr>
              <a:endParaRPr/>
            </a:p>
            <a:p>
              <a:pPr algn="ctr">
                <a:defRPr>
                  <a:solidFill>
                    <a:srgbClr val="FEFFFF"/>
                  </a:solidFill>
                </a:defRPr>
              </a:pPr>
              <a:endParaRPr/>
            </a:p>
            <a:p>
              <a:pPr algn="ctr">
                <a:defRPr>
                  <a:solidFill>
                    <a:srgbClr val="FEFFFF"/>
                  </a:solidFill>
                </a:defRPr>
              </a:pPr>
              <a:endParaRPr/>
            </a:p>
            <a:p>
              <a:pPr algn="ctr">
                <a:defRPr>
                  <a:solidFill>
                    <a:srgbClr val="FEFFFF"/>
                  </a:solidFill>
                </a:defRPr>
              </a:pPr>
              <a:endParaRPr/>
            </a:p>
            <a:p>
              <a:pPr algn="ctr">
                <a:defRPr>
                  <a:solidFill>
                    <a:srgbClr val="FEFFFF"/>
                  </a:solidFill>
                </a:defRPr>
              </a:pPr>
              <a:endParaRPr/>
            </a:p>
            <a:p>
              <a:pPr algn="ctr">
                <a:defRPr>
                  <a:solidFill>
                    <a:srgbClr val="FEFFFF"/>
                  </a:solidFill>
                </a:defRPr>
              </a:pPr>
              <a:endParaRPr/>
            </a:p>
            <a:p>
              <a:pPr algn="ctr">
                <a:defRPr>
                  <a:solidFill>
                    <a:srgbClr val="FEFFFF"/>
                  </a:solidFill>
                </a:defRPr>
              </a:pPr>
              <a:endParaRPr/>
            </a:p>
            <a:p>
              <a:pPr algn="ctr">
                <a:defRPr>
                  <a:solidFill>
                    <a:srgbClr val="FEFFFF"/>
                  </a:solidFill>
                </a:defRPr>
              </a:pPr>
              <a:endParaRPr/>
            </a:p>
            <a:p>
              <a:pPr algn="ctr">
                <a:defRPr>
                  <a:solidFill>
                    <a:srgbClr val="FEFFFF"/>
                  </a:solidFill>
                </a:defRPr>
              </a:pPr>
              <a:endParaRPr/>
            </a:p>
            <a:p>
              <a:pPr algn="ctr">
                <a:defRPr>
                  <a:solidFill>
                    <a:srgbClr val="FEFFFF"/>
                  </a:solidFill>
                </a:defRPr>
              </a:pPr>
              <a:endParaRPr/>
            </a:p>
            <a:p>
              <a:pPr algn="ctr">
                <a:defRPr>
                  <a:solidFill>
                    <a:srgbClr val="FEFFFF"/>
                  </a:solidFill>
                </a:defRPr>
              </a:pPr>
              <a:endParaRPr/>
            </a:p>
            <a:p>
              <a:pPr algn="ctr">
                <a:defRPr>
                  <a:solidFill>
                    <a:srgbClr val="FEFFFF"/>
                  </a:solidFill>
                </a:defRPr>
              </a:pPr>
              <a:endParaRPr/>
            </a:p>
            <a:p>
              <a:pPr algn="ctr">
                <a:defRPr>
                  <a:solidFill>
                    <a:srgbClr val="FEFFFF"/>
                  </a:solidFill>
                </a:defRPr>
              </a:pPr>
              <a:endParaRPr/>
            </a:p>
            <a:p>
              <a:pPr algn="ctr">
                <a:defRPr>
                  <a:solidFill>
                    <a:srgbClr val="FEFFFF"/>
                  </a:solidFill>
                </a:defRPr>
              </a:pPr>
              <a:endParaRPr/>
            </a:p>
            <a:p>
              <a:pPr algn="ctr">
                <a:defRPr>
                  <a:solidFill>
                    <a:srgbClr val="FEFFFF"/>
                  </a:solidFill>
                </a:defRPr>
              </a:pPr>
              <a:endParaRPr/>
            </a:p>
            <a:p>
              <a:pPr algn="ctr">
                <a:defRPr>
                  <a:solidFill>
                    <a:srgbClr val="FEFFFF"/>
                  </a:solidFill>
                </a:defRPr>
              </a:pPr>
              <a:endParaRPr/>
            </a:p>
            <a:p>
              <a:pPr algn="ctr">
                <a:defRPr>
                  <a:solidFill>
                    <a:srgbClr val="FEFFFF"/>
                  </a:solidFill>
                </a:defRPr>
              </a:pPr>
              <a:endParaRPr/>
            </a:p>
            <a:p>
              <a:pPr algn="ctr">
                <a:defRPr>
                  <a:solidFill>
                    <a:srgbClr val="FEFFFF"/>
                  </a:solidFill>
                </a:defRPr>
              </a:pPr>
              <a:endParaRPr/>
            </a:p>
            <a:p>
              <a:pPr algn="ctr">
                <a:defRPr>
                  <a:solidFill>
                    <a:srgbClr val="FEFFFF"/>
                  </a:solidFill>
                </a:defRPr>
              </a:pPr>
              <a:endParaRPr/>
            </a:p>
            <a:p>
              <a:pPr algn="ctr">
                <a:defRPr>
                  <a:solidFill>
                    <a:srgbClr val="FEFFFF"/>
                  </a:solidFill>
                </a:defRPr>
              </a:pPr>
              <a:endParaRPr/>
            </a:p>
            <a:p>
              <a:pPr lvl="2">
                <a:defRPr sz="1100">
                  <a:solidFill>
                    <a:srgbClr val="FE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t>© </a:t>
              </a:r>
              <a:r>
                <a:rPr sz="1000" spc="79"/>
                <a:t>ALL RIGHTS RESERVED    www.alauda.cn  </a:t>
              </a:r>
            </a:p>
          </p:txBody>
        </p:sp>
      </p:grpSp>
      <p:grpSp>
        <p:nvGrpSpPr>
          <p:cNvPr id="184" name="矩形 12"/>
          <p:cNvGrpSpPr/>
          <p:nvPr/>
        </p:nvGrpSpPr>
        <p:grpSpPr>
          <a:xfrm>
            <a:off x="-121615" y="2198141"/>
            <a:ext cx="12547601" cy="3128241"/>
            <a:chOff x="-114300" y="-1007071"/>
            <a:chExt cx="12547600" cy="3128239"/>
          </a:xfrm>
        </p:grpSpPr>
        <p:sp>
          <p:nvSpPr>
            <p:cNvPr id="181" name="矩形"/>
            <p:cNvSpPr/>
            <p:nvPr/>
          </p:nvSpPr>
          <p:spPr>
            <a:xfrm>
              <a:off x="-114300" y="-1007071"/>
              <a:ext cx="12192000" cy="3128239"/>
            </a:xfrm>
            <a:prstGeom prst="rect">
              <a:avLst/>
            </a:prstGeom>
            <a:solidFill>
              <a:srgbClr val="2A7EA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800" spc="300">
                  <a:solidFill>
                    <a:srgbClr val="FE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  <p:sp>
          <p:nvSpPr>
            <p:cNvPr id="182" name="Prometheus介绍"/>
            <p:cNvSpPr txBox="1"/>
            <p:nvPr/>
          </p:nvSpPr>
          <p:spPr>
            <a:xfrm>
              <a:off x="241300" y="-900652"/>
              <a:ext cx="12192000" cy="86177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lvl="1">
                <a:defRPr sz="5000" spc="833">
                  <a:solidFill>
                    <a:srgbClr val="FE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rPr lang="zh-CN" altLang="en-US" dirty="0"/>
                <a:t>监控使用培训</a:t>
              </a:r>
              <a:endParaRPr dirty="0"/>
            </a:p>
          </p:txBody>
        </p:sp>
        <p:sp>
          <p:nvSpPr>
            <p:cNvPr id="183" name="连建永"/>
            <p:cNvSpPr txBox="1"/>
            <p:nvPr/>
          </p:nvSpPr>
          <p:spPr>
            <a:xfrm>
              <a:off x="241300" y="411613"/>
              <a:ext cx="12192000" cy="624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lvl="1">
                <a:defRPr sz="3000" spc="500">
                  <a:solidFill>
                    <a:srgbClr val="FE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t>连建永</a:t>
              </a:r>
            </a:p>
          </p:txBody>
        </p:sp>
      </p:grpSp>
      <p:sp>
        <p:nvSpPr>
          <p:cNvPr id="185" name="任意多边形 13"/>
          <p:cNvSpPr/>
          <p:nvPr/>
        </p:nvSpPr>
        <p:spPr>
          <a:xfrm>
            <a:off x="8912993" y="0"/>
            <a:ext cx="3282215" cy="47548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4604"/>
                </a:moveTo>
                <a:lnTo>
                  <a:pt x="12099" y="0"/>
                </a:lnTo>
                <a:lnTo>
                  <a:pt x="0" y="0"/>
                </a:lnTo>
                <a:lnTo>
                  <a:pt x="14696" y="21600"/>
                </a:lnTo>
                <a:lnTo>
                  <a:pt x="21600" y="21600"/>
                </a:lnTo>
                <a:lnTo>
                  <a:pt x="21600" y="14604"/>
                </a:lnTo>
                <a:close/>
              </a:path>
            </a:pathLst>
          </a:custGeom>
          <a:solidFill>
            <a:srgbClr val="6CC6EA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EFFFF"/>
                </a:solidFill>
              </a:defRPr>
            </a:pPr>
            <a:endParaRPr/>
          </a:p>
        </p:txBody>
      </p:sp>
      <p:pic>
        <p:nvPicPr>
          <p:cNvPr id="186" name="图片 19" descr="图片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124" y="5545618"/>
            <a:ext cx="1620205" cy="8001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27">
            <a:extLst>
              <a:ext uri="{FF2B5EF4-FFF2-40B4-BE49-F238E27FC236}">
                <a16:creationId xmlns:a16="http://schemas.microsoft.com/office/drawing/2014/main" id="{F822538A-A452-7340-9764-8CA4C0D1CE98}"/>
              </a:ext>
            </a:extLst>
          </p:cNvPr>
          <p:cNvSpPr/>
          <p:nvPr/>
        </p:nvSpPr>
        <p:spPr>
          <a:xfrm>
            <a:off x="3410857" y="2032000"/>
            <a:ext cx="8309508" cy="4034971"/>
          </a:xfrm>
          <a:prstGeom prst="rect">
            <a:avLst/>
          </a:prstGeom>
          <a:solidFill>
            <a:srgbClr val="FE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40404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246" name="Title 2"/>
          <p:cNvSpPr txBox="1">
            <a:spLocks noGrp="1"/>
          </p:cNvSpPr>
          <p:nvPr>
            <p:ph type="title"/>
          </p:nvPr>
        </p:nvSpPr>
        <p:spPr>
          <a:xfrm>
            <a:off x="1207698" y="365125"/>
            <a:ext cx="10146101" cy="481037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/>
              <a:t>Prometheus</a:t>
            </a:r>
            <a:r>
              <a:rPr lang="zh-CN" altLang="en-US" dirty="0"/>
              <a:t>抓取</a:t>
            </a:r>
            <a:r>
              <a:rPr lang="en-US" altLang="zh-CN" dirty="0"/>
              <a:t>Exporter</a:t>
            </a:r>
            <a:r>
              <a:rPr lang="zh-CN" altLang="en-US" dirty="0"/>
              <a:t>数据</a:t>
            </a:r>
            <a:endParaRPr dirty="0"/>
          </a:p>
        </p:txBody>
      </p:sp>
      <p:sp>
        <p:nvSpPr>
          <p:cNvPr id="247" name="Prometheus的告警分为两部分：…"/>
          <p:cNvSpPr txBox="1"/>
          <p:nvPr/>
        </p:nvSpPr>
        <p:spPr>
          <a:xfrm>
            <a:off x="1079360" y="1012432"/>
            <a:ext cx="10641006" cy="646331"/>
          </a:xfrm>
          <a:prstGeom prst="rect">
            <a:avLst/>
          </a:prstGeom>
          <a:solidFill>
            <a:srgbClr val="FE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r>
              <a:rPr lang="en-US" altLang="zh-CN" dirty="0"/>
              <a:t>Exporter</a:t>
            </a:r>
            <a:r>
              <a:rPr lang="zh-CN" altLang="en-US" dirty="0"/>
              <a:t>的监控数据数据以</a:t>
            </a:r>
            <a:r>
              <a:rPr lang="en-US" altLang="zh-CN" dirty="0" err="1"/>
              <a:t>HTTPServer</a:t>
            </a:r>
            <a:r>
              <a:rPr lang="zh-CN" altLang="en-US" dirty="0"/>
              <a:t>的形式暴露出来。</a:t>
            </a:r>
            <a:endParaRPr lang="en-US" altLang="zh-CN" dirty="0"/>
          </a:p>
          <a:p>
            <a:r>
              <a:rPr lang="en-US" altLang="zh-CN" dirty="0"/>
              <a:t>Prometheus-operator</a:t>
            </a:r>
            <a:r>
              <a:rPr lang="zh-CN" altLang="en-US" dirty="0"/>
              <a:t>可以通过</a:t>
            </a:r>
            <a:r>
              <a:rPr lang="en-US" altLang="zh-CN" dirty="0" err="1"/>
              <a:t>ServiceMonitor</a:t>
            </a:r>
            <a:r>
              <a:rPr lang="zh-CN" altLang="en-US" dirty="0"/>
              <a:t>监控</a:t>
            </a:r>
            <a:r>
              <a:rPr lang="en-US" altLang="zh-CN" dirty="0"/>
              <a:t>Exporter</a:t>
            </a:r>
            <a:r>
              <a:rPr lang="zh-CN" altLang="en-US" dirty="0"/>
              <a:t>的</a:t>
            </a:r>
            <a:r>
              <a:rPr lang="en-US" altLang="zh-CN" dirty="0"/>
              <a:t>service</a:t>
            </a:r>
            <a:r>
              <a:rPr lang="zh-CN" altLang="en-US" dirty="0"/>
              <a:t>，获取到</a:t>
            </a:r>
            <a:r>
              <a:rPr lang="en-US" altLang="zh-CN" dirty="0"/>
              <a:t>Exporter</a:t>
            </a:r>
            <a:r>
              <a:rPr lang="zh-CN" altLang="en-US" dirty="0"/>
              <a:t>的监控数据</a:t>
            </a:r>
            <a:endParaRPr lang="en-US" altLang="zh-CN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34CE38A-0853-B049-BC62-C7D6388FF326}"/>
              </a:ext>
            </a:extLst>
          </p:cNvPr>
          <p:cNvSpPr/>
          <p:nvPr/>
        </p:nvSpPr>
        <p:spPr>
          <a:xfrm>
            <a:off x="794657" y="3728945"/>
            <a:ext cx="1001488" cy="369330"/>
          </a:xfrm>
          <a:prstGeom prst="rect">
            <a:avLst/>
          </a:prstGeom>
          <a:solidFill>
            <a:srgbClr val="FE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40404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Exporter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40404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2805056-4CA2-624B-93BE-F7ED6D0452EB}"/>
              </a:ext>
            </a:extLst>
          </p:cNvPr>
          <p:cNvSpPr/>
          <p:nvPr/>
        </p:nvSpPr>
        <p:spPr>
          <a:xfrm>
            <a:off x="2188028" y="3728941"/>
            <a:ext cx="1034143" cy="369330"/>
          </a:xfrm>
          <a:prstGeom prst="rect">
            <a:avLst/>
          </a:prstGeom>
          <a:solidFill>
            <a:srgbClr val="FE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40404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Service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40404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0B1ABBC-AFF7-8645-B761-BB0D8B60884D}"/>
              </a:ext>
            </a:extLst>
          </p:cNvPr>
          <p:cNvSpPr/>
          <p:nvPr/>
        </p:nvSpPr>
        <p:spPr>
          <a:xfrm>
            <a:off x="3810000" y="3728941"/>
            <a:ext cx="1567543" cy="369330"/>
          </a:xfrm>
          <a:prstGeom prst="rect">
            <a:avLst/>
          </a:prstGeom>
          <a:solidFill>
            <a:srgbClr val="FE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spc="0" normalizeH="0" baseline="0" dirty="0" err="1">
                <a:ln>
                  <a:noFill/>
                </a:ln>
                <a:solidFill>
                  <a:srgbClr val="40404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ServiceMonitor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40404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254D4C24-1BCF-374F-9116-3EA3CC5191B9}"/>
              </a:ext>
            </a:extLst>
          </p:cNvPr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 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5E46703-4CEB-824C-AB45-15183C9708EE}"/>
              </a:ext>
            </a:extLst>
          </p:cNvPr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 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FBD5AD8-6D23-8040-AB72-7D470B46621E}"/>
              </a:ext>
            </a:extLst>
          </p:cNvPr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 </a:t>
            </a: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B2776E2F-A9BF-8949-8310-47DA2DE2DFDA}"/>
              </a:ext>
            </a:extLst>
          </p:cNvPr>
          <p:cNvSpPr/>
          <p:nvPr/>
        </p:nvSpPr>
        <p:spPr>
          <a:xfrm>
            <a:off x="6422571" y="2630641"/>
            <a:ext cx="1752600" cy="908861"/>
          </a:xfrm>
          <a:prstGeom prst="ellipse">
            <a:avLst/>
          </a:prstGeom>
          <a:solidFill>
            <a:srgbClr val="FE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spc="0" normalizeH="0" baseline="0" dirty="0" err="1">
                <a:ln>
                  <a:noFill/>
                </a:ln>
                <a:solidFill>
                  <a:srgbClr val="40404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Proemtheus</a:t>
            </a: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40404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-operator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40404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cxnSp>
        <p:nvCxnSpPr>
          <p:cNvPr id="11" name="直线箭头连接符 10">
            <a:extLst>
              <a:ext uri="{FF2B5EF4-FFF2-40B4-BE49-F238E27FC236}">
                <a16:creationId xmlns:a16="http://schemas.microsoft.com/office/drawing/2014/main" id="{3D8973D2-767E-FF4A-BF0A-BAE5E564F34F}"/>
              </a:ext>
            </a:extLst>
          </p:cNvPr>
          <p:cNvCxnSpPr>
            <a:stCxn id="9" idx="2"/>
            <a:endCxn id="6" idx="3"/>
          </p:cNvCxnSpPr>
          <p:nvPr/>
        </p:nvCxnSpPr>
        <p:spPr>
          <a:xfrm flipH="1">
            <a:off x="5377543" y="3085072"/>
            <a:ext cx="1045028" cy="828534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5" name="椭圆 14">
            <a:extLst>
              <a:ext uri="{FF2B5EF4-FFF2-40B4-BE49-F238E27FC236}">
                <a16:creationId xmlns:a16="http://schemas.microsoft.com/office/drawing/2014/main" id="{BCDE5B2B-695E-F048-B1EA-CCB6D599A795}"/>
              </a:ext>
            </a:extLst>
          </p:cNvPr>
          <p:cNvSpPr/>
          <p:nvPr/>
        </p:nvSpPr>
        <p:spPr>
          <a:xfrm>
            <a:off x="8418285" y="4190926"/>
            <a:ext cx="1752600" cy="908861"/>
          </a:xfrm>
          <a:prstGeom prst="ellipse">
            <a:avLst/>
          </a:prstGeom>
          <a:solidFill>
            <a:srgbClr val="FE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spc="0" normalizeH="0" baseline="0" dirty="0" err="1">
                <a:ln>
                  <a:noFill/>
                </a:ln>
                <a:solidFill>
                  <a:srgbClr val="40404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Proemtheus</a:t>
            </a:r>
            <a:endParaRPr kumimoji="0" lang="en-US" altLang="zh-CN" sz="1800" b="0" i="0" u="none" strike="noStrike" cap="none" spc="0" normalizeH="0" baseline="0" dirty="0">
              <a:ln>
                <a:noFill/>
              </a:ln>
              <a:solidFill>
                <a:srgbClr val="40404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dirty="0"/>
              <a:t>Server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40404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cxnSp>
        <p:nvCxnSpPr>
          <p:cNvPr id="16" name="直线箭头连接符 15">
            <a:extLst>
              <a:ext uri="{FF2B5EF4-FFF2-40B4-BE49-F238E27FC236}">
                <a16:creationId xmlns:a16="http://schemas.microsoft.com/office/drawing/2014/main" id="{BBA32412-3398-1346-B1D2-35EF6C3D4A75}"/>
              </a:ext>
            </a:extLst>
          </p:cNvPr>
          <p:cNvCxnSpPr>
            <a:cxnSpLocks/>
            <a:stCxn id="9" idx="6"/>
          </p:cNvCxnSpPr>
          <p:nvPr/>
        </p:nvCxnSpPr>
        <p:spPr>
          <a:xfrm>
            <a:off x="8175171" y="3085072"/>
            <a:ext cx="1045028" cy="1105854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9" name="直线箭头连接符 18">
            <a:extLst>
              <a:ext uri="{FF2B5EF4-FFF2-40B4-BE49-F238E27FC236}">
                <a16:creationId xmlns:a16="http://schemas.microsoft.com/office/drawing/2014/main" id="{45A949BD-867E-7F4E-B60B-76CBE967FE7E}"/>
              </a:ext>
            </a:extLst>
          </p:cNvPr>
          <p:cNvCxnSpPr>
            <a:cxnSpLocks/>
          </p:cNvCxnSpPr>
          <p:nvPr/>
        </p:nvCxnSpPr>
        <p:spPr>
          <a:xfrm>
            <a:off x="10185399" y="4667017"/>
            <a:ext cx="587829" cy="0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D99F85D6-D830-6F4A-B087-3069E65401FE}"/>
              </a:ext>
            </a:extLst>
          </p:cNvPr>
          <p:cNvSpPr txBox="1"/>
          <p:nvPr/>
        </p:nvSpPr>
        <p:spPr>
          <a:xfrm>
            <a:off x="10900228" y="4511381"/>
            <a:ext cx="820137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40404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Target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40404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2DA4C5E1-1736-0642-9B6D-FB155E4FFEDF}"/>
              </a:ext>
            </a:extLst>
          </p:cNvPr>
          <p:cNvSpPr txBox="1"/>
          <p:nvPr/>
        </p:nvSpPr>
        <p:spPr>
          <a:xfrm>
            <a:off x="5769427" y="3633273"/>
            <a:ext cx="2420261" cy="17543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lang="en-US" altLang="zh-CN" dirty="0"/>
              <a:t>Watch </a:t>
            </a:r>
            <a:r>
              <a:rPr lang="en-US" altLang="zh-CN" dirty="0" err="1"/>
              <a:t>ServiceMonitor</a:t>
            </a:r>
            <a:r>
              <a:rPr lang="en-US" altLang="zh-CN" dirty="0"/>
              <a:t> that match Prometheus's </a:t>
            </a:r>
            <a:r>
              <a:rPr lang="en-US" altLang="zh-CN" dirty="0" err="1"/>
              <a:t>serviceMonitorNamespaceSelector</a:t>
            </a:r>
            <a:r>
              <a:rPr lang="en-US" altLang="zh-CN" dirty="0"/>
              <a:t> and </a:t>
            </a:r>
            <a:r>
              <a:rPr lang="en-US" altLang="zh-CN" dirty="0" err="1"/>
              <a:t>serviceMonitorSeleector</a:t>
            </a: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40404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 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40404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59C13417-997A-6C42-A01C-A45CC17EF5B6}"/>
              </a:ext>
            </a:extLst>
          </p:cNvPr>
          <p:cNvSpPr/>
          <p:nvPr/>
        </p:nvSpPr>
        <p:spPr>
          <a:xfrm>
            <a:off x="3860802" y="2763743"/>
            <a:ext cx="1567543" cy="369330"/>
          </a:xfrm>
          <a:prstGeom prst="rect">
            <a:avLst/>
          </a:prstGeom>
          <a:solidFill>
            <a:srgbClr val="FE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40404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Prometheus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40404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cxnSp>
        <p:nvCxnSpPr>
          <p:cNvPr id="23" name="直线箭头连接符 22">
            <a:extLst>
              <a:ext uri="{FF2B5EF4-FFF2-40B4-BE49-F238E27FC236}">
                <a16:creationId xmlns:a16="http://schemas.microsoft.com/office/drawing/2014/main" id="{E16C186D-F429-214B-AD25-720DC09F70CC}"/>
              </a:ext>
            </a:extLst>
          </p:cNvPr>
          <p:cNvCxnSpPr>
            <a:stCxn id="27" idx="3"/>
            <a:endCxn id="8" idx="1"/>
          </p:cNvCxnSpPr>
          <p:nvPr/>
        </p:nvCxnSpPr>
        <p:spPr>
          <a:xfrm>
            <a:off x="5428345" y="2948408"/>
            <a:ext cx="548872" cy="480592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0" name="直线箭头连接符 29">
            <a:extLst>
              <a:ext uri="{FF2B5EF4-FFF2-40B4-BE49-F238E27FC236}">
                <a16:creationId xmlns:a16="http://schemas.microsoft.com/office/drawing/2014/main" id="{E564D1B1-30F7-CD47-8734-13EBF783D66F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222171" y="3913606"/>
            <a:ext cx="587829" cy="0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2" name="直线箭头连接符 31">
            <a:extLst>
              <a:ext uri="{FF2B5EF4-FFF2-40B4-BE49-F238E27FC236}">
                <a16:creationId xmlns:a16="http://schemas.microsoft.com/office/drawing/2014/main" id="{3EB87B80-3F3A-0F4D-AB62-BC5B7BAE31A3}"/>
              </a:ext>
            </a:extLst>
          </p:cNvPr>
          <p:cNvCxnSpPr>
            <a:stCxn id="2" idx="3"/>
            <a:endCxn id="5" idx="1"/>
          </p:cNvCxnSpPr>
          <p:nvPr/>
        </p:nvCxnSpPr>
        <p:spPr>
          <a:xfrm flipV="1">
            <a:off x="1796145" y="3913606"/>
            <a:ext cx="391883" cy="4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104483282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Title 2"/>
          <p:cNvSpPr txBox="1">
            <a:spLocks noGrp="1"/>
          </p:cNvSpPr>
          <p:nvPr>
            <p:ph type="title"/>
          </p:nvPr>
        </p:nvSpPr>
        <p:spPr>
          <a:xfrm>
            <a:off x="1207698" y="365125"/>
            <a:ext cx="10146101" cy="481037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写个</a:t>
            </a:r>
            <a:r>
              <a:rPr lang="en-US" altLang="zh-CN" dirty="0" err="1"/>
              <a:t>ServieMonitor</a:t>
            </a:r>
            <a:endParaRPr dirty="0"/>
          </a:p>
        </p:txBody>
      </p:sp>
      <p:sp>
        <p:nvSpPr>
          <p:cNvPr id="247" name="Prometheus的告警分为两部分：…"/>
          <p:cNvSpPr txBox="1"/>
          <p:nvPr/>
        </p:nvSpPr>
        <p:spPr>
          <a:xfrm>
            <a:off x="1079360" y="1012432"/>
            <a:ext cx="10641006" cy="5262979"/>
          </a:xfrm>
          <a:prstGeom prst="rect">
            <a:avLst/>
          </a:prstGeom>
          <a:solidFill>
            <a:srgbClr val="FE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r>
              <a:rPr lang="en-US" altLang="zh-CN" sz="1200" dirty="0" err="1"/>
              <a:t>apiVersion</a:t>
            </a:r>
            <a:r>
              <a:rPr lang="en-US" altLang="zh-CN" sz="1200" dirty="0"/>
              <a:t>: </a:t>
            </a:r>
            <a:r>
              <a:rPr lang="en-US" altLang="zh-CN" sz="1200" dirty="0" err="1"/>
              <a:t>monitoring.coreos.com</a:t>
            </a:r>
            <a:r>
              <a:rPr lang="en-US" altLang="zh-CN" sz="1200" dirty="0"/>
              <a:t>/v1</a:t>
            </a:r>
          </a:p>
          <a:p>
            <a:r>
              <a:rPr lang="en-US" altLang="zh-CN" sz="1200" dirty="0"/>
              <a:t>kind: </a:t>
            </a:r>
            <a:r>
              <a:rPr lang="en-US" altLang="zh-CN" sz="1200" dirty="0" err="1"/>
              <a:t>ServiceMonitor</a:t>
            </a:r>
            <a:endParaRPr lang="en-US" altLang="zh-CN" sz="1200" dirty="0"/>
          </a:p>
          <a:p>
            <a:r>
              <a:rPr lang="en-US" altLang="zh-CN" sz="1200" dirty="0"/>
              <a:t>metadata:</a:t>
            </a:r>
          </a:p>
          <a:p>
            <a:r>
              <a:rPr lang="en-US" altLang="zh-CN" sz="1200" dirty="0"/>
              <a:t>labels:			 # </a:t>
            </a:r>
            <a:r>
              <a:rPr lang="en-US" altLang="zh-CN" sz="1200" dirty="0" err="1"/>
              <a:t>servicemonitor</a:t>
            </a:r>
            <a:r>
              <a:rPr lang="zh-CN" altLang="en-US" sz="1200" dirty="0"/>
              <a:t>的</a:t>
            </a:r>
            <a:r>
              <a:rPr lang="en-US" altLang="zh-CN" sz="1200" dirty="0"/>
              <a:t>label</a:t>
            </a:r>
            <a:r>
              <a:rPr lang="zh-CN" altLang="en-US" sz="1200" dirty="0"/>
              <a:t>要满足 </a:t>
            </a:r>
            <a:r>
              <a:rPr lang="en-US" altLang="zh-CN" sz="1200" dirty="0"/>
              <a:t>Prometheus</a:t>
            </a:r>
            <a:r>
              <a:rPr lang="zh-CN" altLang="en-US" sz="1200" dirty="0"/>
              <a:t>的 </a:t>
            </a:r>
            <a:r>
              <a:rPr lang="en-US" altLang="zh-CN" sz="1200" dirty="0" err="1"/>
              <a:t>serviceMonitorSelector</a:t>
            </a:r>
            <a:endParaRPr lang="en-US" altLang="zh-CN" sz="1200" dirty="0"/>
          </a:p>
          <a:p>
            <a:r>
              <a:rPr lang="en-US" altLang="zh-CN" sz="1200" dirty="0"/>
              <a:t>    </a:t>
            </a:r>
            <a:r>
              <a:rPr lang="en-US" altLang="zh-CN" sz="1200" dirty="0" err="1"/>
              <a:t>prometheus</a:t>
            </a:r>
            <a:r>
              <a:rPr lang="en-US" altLang="zh-CN" sz="1200" dirty="0"/>
              <a:t>: </a:t>
            </a:r>
            <a:r>
              <a:rPr lang="en-US" altLang="zh-CN" sz="1200" dirty="0" err="1"/>
              <a:t>kube-prometheus</a:t>
            </a:r>
            <a:endParaRPr lang="en-US" altLang="zh-CN" sz="1200" dirty="0"/>
          </a:p>
          <a:p>
            <a:r>
              <a:rPr lang="en-US" altLang="zh-CN" sz="1200" dirty="0"/>
              <a:t>  name: components-exporter</a:t>
            </a:r>
          </a:p>
          <a:p>
            <a:r>
              <a:rPr lang="en-US" altLang="zh-CN" sz="1200" dirty="0"/>
              <a:t>  namespace: </a:t>
            </a:r>
            <a:r>
              <a:rPr lang="en-US" altLang="zh-CN" sz="1200" dirty="0" err="1"/>
              <a:t>alauda</a:t>
            </a:r>
            <a:r>
              <a:rPr lang="en-US" altLang="zh-CN" sz="1200" dirty="0"/>
              <a:t>-system		# </a:t>
            </a:r>
            <a:r>
              <a:rPr lang="en-US" altLang="zh-CN" sz="1200" dirty="0" err="1"/>
              <a:t>ServiceMonitor</a:t>
            </a:r>
            <a:r>
              <a:rPr lang="zh-CN" altLang="en-US" sz="1200" dirty="0"/>
              <a:t>的</a:t>
            </a:r>
            <a:r>
              <a:rPr lang="en-US" altLang="zh-CN" sz="1200" dirty="0"/>
              <a:t>namespace</a:t>
            </a:r>
            <a:r>
              <a:rPr lang="zh-CN" altLang="en-US" sz="1200" dirty="0"/>
              <a:t>要满足 </a:t>
            </a:r>
            <a:r>
              <a:rPr lang="en-US" altLang="zh-CN" sz="1200" dirty="0"/>
              <a:t>Prometheus</a:t>
            </a:r>
            <a:r>
              <a:rPr lang="zh-CN" altLang="en-US" sz="1200" dirty="0"/>
              <a:t>的</a:t>
            </a:r>
            <a:r>
              <a:rPr lang="en-US" altLang="zh-CN" sz="1200" dirty="0" err="1"/>
              <a:t>serviceMonitorNamespaceSelector</a:t>
            </a:r>
            <a:r>
              <a:rPr lang="en-US" altLang="zh-CN" sz="1200" dirty="0"/>
              <a:t>	</a:t>
            </a:r>
          </a:p>
          <a:p>
            <a:r>
              <a:rPr lang="en-US" altLang="zh-CN" sz="1200" dirty="0"/>
              <a:t>spec:</a:t>
            </a:r>
          </a:p>
          <a:p>
            <a:r>
              <a:rPr lang="en-US" altLang="zh-CN" sz="1200" dirty="0"/>
              <a:t>  </a:t>
            </a:r>
            <a:r>
              <a:rPr lang="en-US" altLang="zh-CN" sz="1200" dirty="0" err="1"/>
              <a:t>namespaceSelector</a:t>
            </a:r>
            <a:r>
              <a:rPr lang="en-US" altLang="zh-CN" sz="1200" dirty="0"/>
              <a:t>:		# </a:t>
            </a:r>
            <a:r>
              <a:rPr lang="en-US" altLang="zh-CN" sz="1200" dirty="0" err="1"/>
              <a:t>ServiceMonitor</a:t>
            </a:r>
            <a:r>
              <a:rPr lang="zh-CN" altLang="en-US" sz="1200" dirty="0"/>
              <a:t>根据</a:t>
            </a:r>
            <a:r>
              <a:rPr lang="en-US" altLang="zh-CN" sz="1200" dirty="0" err="1"/>
              <a:t>namespaceSelector</a:t>
            </a:r>
            <a:r>
              <a:rPr lang="zh-CN" altLang="en-US" sz="1200" dirty="0"/>
              <a:t>去匹配</a:t>
            </a:r>
            <a:r>
              <a:rPr lang="en-US" altLang="zh-CN" sz="1200" dirty="0"/>
              <a:t>Service</a:t>
            </a:r>
            <a:r>
              <a:rPr lang="zh-CN" altLang="en-US" sz="1200" dirty="0"/>
              <a:t>的</a:t>
            </a:r>
            <a:r>
              <a:rPr lang="en-US" altLang="zh-CN" sz="1200" dirty="0"/>
              <a:t>NS</a:t>
            </a:r>
          </a:p>
          <a:p>
            <a:r>
              <a:rPr lang="en-US" altLang="zh-CN" sz="1200" dirty="0"/>
              <a:t>    </a:t>
            </a:r>
            <a:r>
              <a:rPr lang="en-US" altLang="zh-CN" sz="1200" dirty="0" err="1"/>
              <a:t>matchNames</a:t>
            </a:r>
            <a:r>
              <a:rPr lang="en-US" altLang="zh-CN" sz="1200" dirty="0"/>
              <a:t>:</a:t>
            </a:r>
          </a:p>
          <a:p>
            <a:r>
              <a:rPr lang="en-US" altLang="zh-CN" sz="1200" dirty="0"/>
              <a:t>    - </a:t>
            </a:r>
            <a:r>
              <a:rPr lang="en-US" altLang="zh-CN" sz="1200" dirty="0" err="1"/>
              <a:t>alauda</a:t>
            </a:r>
            <a:r>
              <a:rPr lang="en-US" altLang="zh-CN" sz="1200" dirty="0"/>
              <a:t>-system</a:t>
            </a:r>
          </a:p>
          <a:p>
            <a:r>
              <a:rPr lang="en-US" altLang="zh-CN" sz="1200" dirty="0"/>
              <a:t>  selector:			# </a:t>
            </a:r>
            <a:r>
              <a:rPr lang="en-US" altLang="zh-CN" sz="1200" dirty="0" err="1"/>
              <a:t>ServiceMonitor</a:t>
            </a:r>
            <a:r>
              <a:rPr lang="zh-CN" altLang="en-US" sz="1200" dirty="0"/>
              <a:t>根据</a:t>
            </a:r>
            <a:r>
              <a:rPr lang="en-US" altLang="zh-CN" sz="1200" dirty="0"/>
              <a:t>selector</a:t>
            </a:r>
            <a:r>
              <a:rPr lang="zh-CN" altLang="en-US" sz="1200" dirty="0"/>
              <a:t>匹配</a:t>
            </a:r>
            <a:r>
              <a:rPr lang="en-US" altLang="zh-CN" sz="1200" dirty="0"/>
              <a:t>Service</a:t>
            </a:r>
            <a:r>
              <a:rPr lang="zh-CN" altLang="en-US" sz="1200" dirty="0"/>
              <a:t>的</a:t>
            </a:r>
            <a:r>
              <a:rPr lang="en-US" altLang="zh-CN" sz="1200" dirty="0"/>
              <a:t>labels</a:t>
            </a:r>
          </a:p>
          <a:p>
            <a:r>
              <a:rPr lang="en-US" altLang="zh-CN" sz="1200" dirty="0"/>
              <a:t>    </a:t>
            </a:r>
            <a:r>
              <a:rPr lang="en-US" altLang="zh-CN" sz="1200" dirty="0" err="1"/>
              <a:t>matchExpressions</a:t>
            </a:r>
            <a:r>
              <a:rPr lang="en-US" altLang="zh-CN" sz="1200" dirty="0"/>
              <a:t>:</a:t>
            </a:r>
          </a:p>
          <a:p>
            <a:r>
              <a:rPr lang="en-US" altLang="zh-CN" sz="1200" dirty="0"/>
              <a:t>    - key: </a:t>
            </a:r>
            <a:r>
              <a:rPr lang="en-US" altLang="zh-CN" sz="1200" dirty="0" err="1"/>
              <a:t>service_name</a:t>
            </a:r>
            <a:endParaRPr lang="en-US" altLang="zh-CN" sz="1200" dirty="0"/>
          </a:p>
          <a:p>
            <a:r>
              <a:rPr lang="en-US" altLang="zh-CN" sz="1200" dirty="0"/>
              <a:t>      operator: Exists</a:t>
            </a:r>
          </a:p>
          <a:p>
            <a:r>
              <a:rPr lang="en-US" altLang="zh-CN" sz="1200" dirty="0"/>
              <a:t>  endpoints:</a:t>
            </a:r>
          </a:p>
          <a:p>
            <a:r>
              <a:rPr lang="en-US" altLang="zh-CN" sz="1200" dirty="0"/>
              <a:t>  - port: metrics		# </a:t>
            </a:r>
            <a:r>
              <a:rPr lang="en-US" altLang="zh-CN" sz="1200" dirty="0" err="1"/>
              <a:t>ServiceMonitor</a:t>
            </a:r>
            <a:r>
              <a:rPr lang="zh-CN" altLang="en-US" sz="1200" dirty="0"/>
              <a:t>根据 </a:t>
            </a:r>
            <a:r>
              <a:rPr lang="en-US" altLang="zh-CN" sz="1200" dirty="0"/>
              <a:t>port</a:t>
            </a:r>
            <a:r>
              <a:rPr lang="zh-CN" altLang="en-US" sz="1200" dirty="0"/>
              <a:t>的配置 去匹配</a:t>
            </a:r>
            <a:r>
              <a:rPr lang="en-US" altLang="zh-CN" sz="1200" dirty="0"/>
              <a:t>Service</a:t>
            </a:r>
            <a:r>
              <a:rPr lang="zh-CN" altLang="en-US" sz="1200" dirty="0"/>
              <a:t>的</a:t>
            </a:r>
            <a:r>
              <a:rPr lang="en-US" altLang="zh-CN" sz="1200" dirty="0" err="1"/>
              <a:t>porthonorLabels</a:t>
            </a:r>
            <a:r>
              <a:rPr lang="en-US" altLang="zh-CN" sz="1200" dirty="0"/>
              <a:t>: true</a:t>
            </a:r>
          </a:p>
          <a:p>
            <a:r>
              <a:rPr lang="en-US" altLang="zh-CN" sz="1200" dirty="0"/>
              <a:t>    path: /metrics		# Exporter</a:t>
            </a:r>
            <a:r>
              <a:rPr lang="zh-CN" altLang="en-US" sz="1200" dirty="0"/>
              <a:t>的访问路径，默认</a:t>
            </a:r>
            <a:r>
              <a:rPr lang="en-US" altLang="zh-CN" sz="1200" dirty="0"/>
              <a:t>/metrics</a:t>
            </a:r>
            <a:r>
              <a:rPr lang="zh-CN" altLang="en-US" sz="1200" dirty="0"/>
              <a:t>；若非默认，需改写</a:t>
            </a:r>
            <a:endParaRPr lang="en-US" altLang="zh-CN" sz="1200" dirty="0"/>
          </a:p>
          <a:p>
            <a:r>
              <a:rPr lang="en-US" altLang="zh-CN" sz="1200" dirty="0"/>
              <a:t>    </a:t>
            </a:r>
            <a:r>
              <a:rPr lang="en-US" altLang="zh-CN" sz="1200" dirty="0" err="1"/>
              <a:t>honorLabels</a:t>
            </a:r>
            <a:r>
              <a:rPr lang="en-US" altLang="zh-CN" sz="1200" dirty="0"/>
              <a:t>: true</a:t>
            </a:r>
          </a:p>
          <a:p>
            <a:r>
              <a:rPr lang="en-US" altLang="zh-CN" sz="1200" dirty="0"/>
              <a:t>    interval: 15s</a:t>
            </a:r>
          </a:p>
          <a:p>
            <a:r>
              <a:rPr lang="en-US" altLang="zh-CN" sz="1200" dirty="0"/>
              <a:t>  - </a:t>
            </a:r>
            <a:r>
              <a:rPr lang="en-US" altLang="zh-CN" sz="1200" dirty="0" err="1"/>
              <a:t>bearerTokenFile</a:t>
            </a:r>
            <a:r>
              <a:rPr lang="en-US" altLang="zh-CN" sz="1200" dirty="0"/>
              <a:t>: /var/run/secrets/</a:t>
            </a:r>
            <a:r>
              <a:rPr lang="en-US" altLang="zh-CN" sz="1200" dirty="0" err="1"/>
              <a:t>kubernetes.io</a:t>
            </a:r>
            <a:r>
              <a:rPr lang="en-US" altLang="zh-CN" sz="1200" dirty="0"/>
              <a:t>/</a:t>
            </a:r>
            <a:r>
              <a:rPr lang="en-US" altLang="zh-CN" sz="1200" dirty="0" err="1"/>
              <a:t>serviceaccount</a:t>
            </a:r>
            <a:r>
              <a:rPr lang="en-US" altLang="zh-CN" sz="1200" dirty="0"/>
              <a:t>/token</a:t>
            </a:r>
          </a:p>
          <a:p>
            <a:r>
              <a:rPr lang="en-US" altLang="zh-CN" sz="1200" dirty="0"/>
              <a:t>    </a:t>
            </a:r>
            <a:r>
              <a:rPr lang="en-US" altLang="zh-CN" sz="1200" dirty="0" err="1"/>
              <a:t>honorLabels</a:t>
            </a:r>
            <a:r>
              <a:rPr lang="en-US" altLang="zh-CN" sz="1200" dirty="0"/>
              <a:t>: true</a:t>
            </a:r>
          </a:p>
          <a:p>
            <a:r>
              <a:rPr lang="en-US" altLang="zh-CN" sz="1200" dirty="0"/>
              <a:t>    interval: 15s</a:t>
            </a:r>
          </a:p>
          <a:p>
            <a:r>
              <a:rPr lang="en-US" altLang="zh-CN" sz="1200" dirty="0"/>
              <a:t>    port: https-metrics</a:t>
            </a:r>
          </a:p>
          <a:p>
            <a:r>
              <a:rPr lang="en-US" altLang="zh-CN" sz="1200" dirty="0"/>
              <a:t>    scheme: https</a:t>
            </a:r>
          </a:p>
          <a:p>
            <a:r>
              <a:rPr lang="en-US" altLang="zh-CN" sz="1200" dirty="0"/>
              <a:t>    </a:t>
            </a:r>
            <a:r>
              <a:rPr lang="en-US" altLang="zh-CN" sz="1200" dirty="0" err="1"/>
              <a:t>tlsConfig</a:t>
            </a:r>
            <a:r>
              <a:rPr lang="en-US" altLang="zh-CN" sz="1200" dirty="0"/>
              <a:t>:</a:t>
            </a:r>
          </a:p>
          <a:p>
            <a:r>
              <a:rPr lang="en-US" altLang="zh-CN" sz="1200" dirty="0"/>
              <a:t>      </a:t>
            </a:r>
            <a:r>
              <a:rPr lang="en-US" altLang="zh-CN" sz="1200" dirty="0" err="1"/>
              <a:t>insecureSkipVerify</a:t>
            </a:r>
            <a:r>
              <a:rPr lang="en-US" altLang="zh-CN" sz="1200" dirty="0"/>
              <a:t>: true</a:t>
            </a:r>
          </a:p>
          <a:p>
            <a:r>
              <a:rPr lang="en-US" altLang="zh-CN" sz="1200" dirty="0"/>
              <a:t>   </a:t>
            </a:r>
            <a:r>
              <a:rPr lang="en-US" altLang="zh-CN" sz="1200" dirty="0" err="1"/>
              <a:t>jobLabel</a:t>
            </a:r>
            <a:r>
              <a:rPr lang="en-US" altLang="zh-CN" sz="1200" dirty="0"/>
              <a:t>: </a:t>
            </a:r>
            <a:r>
              <a:rPr lang="en-US" altLang="zh-CN" sz="1200" dirty="0" err="1"/>
              <a:t>service_name</a:t>
            </a:r>
            <a:endParaRPr lang="en-US" altLang="zh-CN" sz="1200" dirty="0"/>
          </a:p>
        </p:txBody>
      </p:sp>
    </p:spTree>
    <p:extLst>
      <p:ext uri="{BB962C8B-B14F-4D97-AF65-F5344CB8AC3E}">
        <p14:creationId xmlns:p14="http://schemas.microsoft.com/office/powerpoint/2010/main" val="2378010887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Title 2"/>
          <p:cNvSpPr txBox="1">
            <a:spLocks noGrp="1"/>
          </p:cNvSpPr>
          <p:nvPr>
            <p:ph type="title"/>
          </p:nvPr>
        </p:nvSpPr>
        <p:spPr>
          <a:xfrm>
            <a:off x="1207698" y="365125"/>
            <a:ext cx="10146101" cy="481037"/>
          </a:xfrm>
          <a:prstGeom prst="rect">
            <a:avLst/>
          </a:prstGeom>
        </p:spPr>
        <p:txBody>
          <a:bodyPr/>
          <a:lstStyle/>
          <a:p>
            <a:r>
              <a:rPr lang="en-US" dirty="0" err="1"/>
              <a:t>PromQL</a:t>
            </a:r>
            <a:r>
              <a:rPr lang="zh-CN" altLang="en-US" dirty="0"/>
              <a:t>怎么写</a:t>
            </a:r>
            <a:endParaRPr dirty="0"/>
          </a:p>
        </p:txBody>
      </p:sp>
      <p:sp>
        <p:nvSpPr>
          <p:cNvPr id="4" name="Prometheus的告警分为两部分：…">
            <a:extLst>
              <a:ext uri="{FF2B5EF4-FFF2-40B4-BE49-F238E27FC236}">
                <a16:creationId xmlns:a16="http://schemas.microsoft.com/office/drawing/2014/main" id="{2C409050-A8B9-D74E-A582-B9FE860D03F3}"/>
              </a:ext>
            </a:extLst>
          </p:cNvPr>
          <p:cNvSpPr txBox="1"/>
          <p:nvPr/>
        </p:nvSpPr>
        <p:spPr>
          <a:xfrm>
            <a:off x="1079360" y="1012432"/>
            <a:ext cx="10641006" cy="923330"/>
          </a:xfrm>
          <a:prstGeom prst="rect">
            <a:avLst/>
          </a:prstGeom>
          <a:solidFill>
            <a:srgbClr val="FE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r>
              <a:rPr lang="zh-CN" altLang="en-US" dirty="0"/>
              <a:t>        </a:t>
            </a:r>
            <a:r>
              <a:rPr lang="en-US" altLang="zh-CN" dirty="0" err="1"/>
              <a:t>PromQL</a:t>
            </a:r>
            <a:r>
              <a:rPr lang="en-US" altLang="zh-CN" dirty="0"/>
              <a:t>(Prometheus Query Language)</a:t>
            </a:r>
            <a:r>
              <a:rPr lang="zh-CN" altLang="en-US" dirty="0"/>
              <a:t>是</a:t>
            </a:r>
            <a:r>
              <a:rPr lang="en-US" altLang="zh-CN" dirty="0" err="1"/>
              <a:t>Proemtheus</a:t>
            </a:r>
            <a:r>
              <a:rPr lang="zh-CN" altLang="en-US" dirty="0"/>
              <a:t>内置的数据查询语言，提供了丰富的操作符、内置函数对时间序列数据的查询，支持聚合以及逻辑运算；被广泛应用在</a:t>
            </a:r>
            <a:r>
              <a:rPr lang="en-US" altLang="zh-CN" dirty="0"/>
              <a:t>Prometheus</a:t>
            </a:r>
            <a:r>
              <a:rPr lang="zh-CN" altLang="en-US" dirty="0"/>
              <a:t>的日常应用当中，包括对数据查询、可视化、告警处理当中，可以说</a:t>
            </a:r>
            <a:r>
              <a:rPr lang="en-US" altLang="zh-CN" dirty="0" err="1"/>
              <a:t>PromQL</a:t>
            </a:r>
            <a:r>
              <a:rPr lang="zh-CN" altLang="en-US" dirty="0"/>
              <a:t>是</a:t>
            </a:r>
            <a:r>
              <a:rPr lang="en-US" altLang="zh-CN" dirty="0"/>
              <a:t>Prometheus</a:t>
            </a:r>
            <a:r>
              <a:rPr lang="zh-CN" altLang="en-US" dirty="0"/>
              <a:t>所有应用场景的基础。</a:t>
            </a:r>
            <a:endParaRPr lang="en-US" altLang="zh-CN" dirty="0"/>
          </a:p>
        </p:txBody>
      </p:sp>
      <p:sp>
        <p:nvSpPr>
          <p:cNvPr id="6" name="TextBox 8">
            <a:extLst>
              <a:ext uri="{FF2B5EF4-FFF2-40B4-BE49-F238E27FC236}">
                <a16:creationId xmlns:a16="http://schemas.microsoft.com/office/drawing/2014/main" id="{B904DD98-24DD-384C-9709-6BC81B6EFC33}"/>
              </a:ext>
            </a:extLst>
          </p:cNvPr>
          <p:cNvSpPr txBox="1"/>
          <p:nvPr/>
        </p:nvSpPr>
        <p:spPr>
          <a:xfrm>
            <a:off x="1266842" y="2222185"/>
            <a:ext cx="10213958" cy="286232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r>
              <a:rPr lang="en-US" altLang="zh-CN" dirty="0" err="1"/>
              <a:t>PromQL</a:t>
            </a:r>
            <a:r>
              <a:rPr lang="zh-CN" altLang="en-US" dirty="0"/>
              <a:t>输出包括</a:t>
            </a:r>
            <a:r>
              <a:rPr lang="en-US" altLang="zh-CN" dirty="0"/>
              <a:t>4</a:t>
            </a:r>
            <a:r>
              <a:rPr lang="zh-CN" altLang="en-US" dirty="0"/>
              <a:t>种数据类型：</a:t>
            </a:r>
            <a:endParaRPr lang="en-US" altLang="zh-CN" b="1" dirty="0"/>
          </a:p>
          <a:p>
            <a:r>
              <a:rPr lang="zh-CN" altLang="en-US" b="1" dirty="0"/>
              <a:t>瞬时数据</a:t>
            </a:r>
            <a:r>
              <a:rPr lang="en-US" altLang="zh-CN" b="1" dirty="0"/>
              <a:t>(Instant vector)</a:t>
            </a:r>
            <a:r>
              <a:rPr lang="en-US" altLang="zh-CN" dirty="0"/>
              <a:t>: </a:t>
            </a:r>
            <a:r>
              <a:rPr lang="zh-CN" altLang="en-US" dirty="0"/>
              <a:t>包含一组时序，每个时序只有一个样本，有着相同的时间戳。例如： </a:t>
            </a:r>
            <a:r>
              <a:rPr lang="en-US" altLang="zh-CN" dirty="0" err="1"/>
              <a:t>node_cpu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b="1" dirty="0"/>
              <a:t>区间数据</a:t>
            </a:r>
            <a:r>
              <a:rPr lang="en-US" altLang="zh-CN" b="1" dirty="0"/>
              <a:t>Range vector)</a:t>
            </a:r>
            <a:r>
              <a:rPr lang="en-US" altLang="zh-CN" dirty="0"/>
              <a:t>: </a:t>
            </a:r>
            <a:r>
              <a:rPr lang="zh-CN" altLang="en-US" dirty="0"/>
              <a:t>包含一组时序，每个时序有多个样本，同个序列的不同样本的时间戳不同。例如：</a:t>
            </a:r>
            <a:r>
              <a:rPr lang="en-US" altLang="zh-CN" dirty="0" err="1"/>
              <a:t>node_cpu</a:t>
            </a:r>
            <a:r>
              <a:rPr lang="en-US" altLang="zh-CN" dirty="0"/>
              <a:t>[5m]</a:t>
            </a:r>
          </a:p>
          <a:p>
            <a:endParaRPr lang="en-US" altLang="zh-CN" dirty="0"/>
          </a:p>
          <a:p>
            <a:r>
              <a:rPr lang="zh-CN" altLang="en-US" b="1" dirty="0"/>
              <a:t>标量数据</a:t>
            </a:r>
            <a:r>
              <a:rPr lang="en-US" altLang="zh-CN" b="1" dirty="0"/>
              <a:t>(Scalar)</a:t>
            </a:r>
            <a:r>
              <a:rPr lang="en-US" altLang="zh-CN" dirty="0"/>
              <a:t>: </a:t>
            </a:r>
            <a:r>
              <a:rPr lang="zh-CN" altLang="en-US" dirty="0"/>
              <a:t>一个</a:t>
            </a:r>
            <a:r>
              <a:rPr lang="en-US" altLang="zh-CN" dirty="0"/>
              <a:t>float</a:t>
            </a:r>
            <a:r>
              <a:rPr lang="zh-CN" altLang="en-US" dirty="0"/>
              <a:t>类型的数值。例如：</a:t>
            </a:r>
            <a:r>
              <a:rPr lang="en-US" altLang="zh-CN" dirty="0"/>
              <a:t>count(</a:t>
            </a:r>
            <a:r>
              <a:rPr lang="en-US" altLang="zh-CN" dirty="0" err="1"/>
              <a:t>node_uname_info</a:t>
            </a:r>
            <a:r>
              <a:rPr lang="en-US" altLang="zh-CN" dirty="0"/>
              <a:t>)</a:t>
            </a:r>
          </a:p>
          <a:p>
            <a:endParaRPr lang="en-US" altLang="zh-CN" dirty="0"/>
          </a:p>
          <a:p>
            <a:r>
              <a:rPr lang="zh-CN" altLang="en-US" b="1" dirty="0"/>
              <a:t>字符数据</a:t>
            </a:r>
            <a:r>
              <a:rPr lang="en-US" altLang="zh-CN" b="1" dirty="0"/>
              <a:t>(String)</a:t>
            </a:r>
            <a:r>
              <a:rPr lang="en-US" altLang="zh-CN" dirty="0"/>
              <a:t>: </a:t>
            </a:r>
            <a:r>
              <a:rPr lang="zh-CN" altLang="en-US" dirty="0"/>
              <a:t>一个字符串；目前没有使用。</a:t>
            </a: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Title 2"/>
          <p:cNvSpPr txBox="1">
            <a:spLocks noGrp="1"/>
          </p:cNvSpPr>
          <p:nvPr>
            <p:ph type="title"/>
          </p:nvPr>
        </p:nvSpPr>
        <p:spPr>
          <a:xfrm>
            <a:off x="1207698" y="365125"/>
            <a:ext cx="10146101" cy="481037"/>
          </a:xfrm>
          <a:prstGeom prst="rect">
            <a:avLst/>
          </a:prstGeom>
        </p:spPr>
        <p:txBody>
          <a:bodyPr/>
          <a:lstStyle/>
          <a:p>
            <a:r>
              <a:rPr lang="en-US" dirty="0" err="1"/>
              <a:t>PromQL</a:t>
            </a:r>
            <a:r>
              <a:rPr lang="zh-CN" altLang="en-US" dirty="0"/>
              <a:t> 查询</a:t>
            </a:r>
            <a:endParaRPr dirty="0"/>
          </a:p>
        </p:txBody>
      </p:sp>
      <p:sp>
        <p:nvSpPr>
          <p:cNvPr id="263" name="TextBox 8"/>
          <p:cNvSpPr txBox="1"/>
          <p:nvPr/>
        </p:nvSpPr>
        <p:spPr>
          <a:xfrm>
            <a:off x="1266842" y="2338299"/>
            <a:ext cx="9658316" cy="418128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lnSpc>
                <a:spcPct val="150000"/>
              </a:lnSpc>
              <a:defRPr sz="1600">
                <a:solidFill>
                  <a:srgbClr val="FE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endParaRPr dirty="0"/>
          </a:p>
        </p:txBody>
      </p:sp>
      <p:sp>
        <p:nvSpPr>
          <p:cNvPr id="4" name="Prometheus的告警分为两部分：…">
            <a:extLst>
              <a:ext uri="{FF2B5EF4-FFF2-40B4-BE49-F238E27FC236}">
                <a16:creationId xmlns:a16="http://schemas.microsoft.com/office/drawing/2014/main" id="{F476BBE4-BEEE-EB43-AE1B-F04BAE30C355}"/>
              </a:ext>
            </a:extLst>
          </p:cNvPr>
          <p:cNvSpPr txBox="1"/>
          <p:nvPr/>
        </p:nvSpPr>
        <p:spPr>
          <a:xfrm>
            <a:off x="1079360" y="1012432"/>
            <a:ext cx="10641006" cy="5078313"/>
          </a:xfrm>
          <a:prstGeom prst="rect">
            <a:avLst/>
          </a:prstGeom>
          <a:solidFill>
            <a:srgbClr val="FE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r>
              <a:rPr lang="en-US" altLang="zh-CN" dirty="0"/>
              <a:t>Prometheus</a:t>
            </a:r>
            <a:r>
              <a:rPr lang="zh-CN" altLang="en-US" dirty="0"/>
              <a:t>以指标名称（</a:t>
            </a:r>
            <a:r>
              <a:rPr lang="en-US" altLang="zh-CN" dirty="0"/>
              <a:t>metric name</a:t>
            </a:r>
            <a:r>
              <a:rPr lang="zh-CN" altLang="en-US" dirty="0"/>
              <a:t>）以及对应的一组</a:t>
            </a:r>
            <a:r>
              <a:rPr lang="en-US" altLang="zh-CN" dirty="0"/>
              <a:t>labels</a:t>
            </a:r>
            <a:r>
              <a:rPr lang="zh-CN" altLang="en-US" dirty="0"/>
              <a:t>唯一定义一条时间序列。我们可以利用指标名称或者</a:t>
            </a:r>
            <a:r>
              <a:rPr lang="en-US" altLang="zh-CN" dirty="0"/>
              <a:t>labels</a:t>
            </a:r>
            <a:r>
              <a:rPr lang="zh-CN" altLang="en-US" dirty="0"/>
              <a:t>来查询。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1.</a:t>
            </a:r>
            <a:r>
              <a:rPr lang="zh-CN" altLang="en-US" dirty="0"/>
              <a:t> </a:t>
            </a:r>
            <a:r>
              <a:rPr lang="en-US" altLang="zh-CN" dirty="0"/>
              <a:t>Metric</a:t>
            </a:r>
            <a:r>
              <a:rPr lang="zh-CN" altLang="en-US" dirty="0"/>
              <a:t> </a:t>
            </a:r>
            <a:r>
              <a:rPr lang="en-US" altLang="zh-CN" dirty="0"/>
              <a:t>name</a:t>
            </a:r>
            <a:r>
              <a:rPr lang="zh-CN" altLang="en-US" dirty="0"/>
              <a:t>查询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2. Labels </a:t>
            </a:r>
            <a:r>
              <a:rPr lang="zh-CN" altLang="en-US" dirty="0"/>
              <a:t>查询</a:t>
            </a:r>
            <a:r>
              <a:rPr lang="en-US" altLang="zh-CN" dirty="0"/>
              <a:t>;labels</a:t>
            </a:r>
            <a:r>
              <a:rPr lang="zh-CN" altLang="en-US" dirty="0"/>
              <a:t>查询支持正则（</a:t>
            </a:r>
            <a:r>
              <a:rPr lang="en-US" altLang="zh-CN" dirty="0"/>
              <a:t>=</a:t>
            </a:r>
            <a:r>
              <a:rPr lang="zh-CN" altLang="en-US" dirty="0"/>
              <a:t>、</a:t>
            </a:r>
            <a:r>
              <a:rPr lang="en-US" altLang="zh-CN" dirty="0"/>
              <a:t>!=</a:t>
            </a:r>
            <a:r>
              <a:rPr lang="zh-CN" altLang="en-US" dirty="0"/>
              <a:t>、</a:t>
            </a:r>
            <a:r>
              <a:rPr lang="en-US" altLang="zh-CN" dirty="0"/>
              <a:t>=</a:t>
            </a:r>
            <a:r>
              <a:rPr lang="zh-CN" altLang="en-US" dirty="0"/>
              <a:t>～、</a:t>
            </a:r>
            <a:r>
              <a:rPr lang="en-US" altLang="zh-CN" dirty="0"/>
              <a:t>!~</a:t>
            </a:r>
            <a:r>
              <a:rPr lang="zh-CN" altLang="en-US" dirty="0"/>
              <a:t>）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3. Metric name </a:t>
            </a:r>
            <a:r>
              <a:rPr lang="zh-CN" altLang="en-US" dirty="0"/>
              <a:t>和</a:t>
            </a:r>
            <a:r>
              <a:rPr lang="en-US" altLang="zh-CN" dirty="0"/>
              <a:t>labels</a:t>
            </a:r>
            <a:r>
              <a:rPr lang="zh-CN" altLang="en-US" dirty="0"/>
              <a:t>结合查询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4.</a:t>
            </a:r>
            <a:r>
              <a:rPr lang="zh-CN" altLang="en-US" dirty="0"/>
              <a:t> </a:t>
            </a:r>
            <a:r>
              <a:rPr lang="en-US" altLang="zh-CN" dirty="0"/>
              <a:t>Metric</a:t>
            </a:r>
            <a:r>
              <a:rPr lang="zh-CN" altLang="en-US" dirty="0"/>
              <a:t> </a:t>
            </a:r>
            <a:r>
              <a:rPr lang="en-US" altLang="zh-CN" dirty="0"/>
              <a:t>name/labels</a:t>
            </a:r>
            <a:r>
              <a:rPr lang="zh-CN" altLang="en-US" dirty="0"/>
              <a:t>和</a:t>
            </a:r>
            <a:r>
              <a:rPr lang="en-US" altLang="zh-CN" dirty="0"/>
              <a:t>value</a:t>
            </a:r>
            <a:r>
              <a:rPr lang="zh-CN" altLang="en-US" dirty="0"/>
              <a:t>结合查询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</p:txBody>
      </p:sp>
      <p:sp>
        <p:nvSpPr>
          <p:cNvPr id="5" name="TextBox 8">
            <a:extLst>
              <a:ext uri="{FF2B5EF4-FFF2-40B4-BE49-F238E27FC236}">
                <a16:creationId xmlns:a16="http://schemas.microsoft.com/office/drawing/2014/main" id="{48AA6BB2-B67F-7A45-BFA3-96D48231DC45}"/>
              </a:ext>
            </a:extLst>
          </p:cNvPr>
          <p:cNvSpPr txBox="1"/>
          <p:nvPr/>
        </p:nvSpPr>
        <p:spPr>
          <a:xfrm>
            <a:off x="1368440" y="2267764"/>
            <a:ext cx="9658316" cy="418128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lnSpc>
                <a:spcPct val="150000"/>
              </a:lnSpc>
              <a:defRPr sz="1600">
                <a:solidFill>
                  <a:srgbClr val="FE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lang="en-US" altLang="zh-CN" dirty="0"/>
              <a:t># </a:t>
            </a:r>
            <a:r>
              <a:rPr lang="en-US" altLang="zh-CN" dirty="0" err="1"/>
              <a:t>node_cpu</a:t>
            </a:r>
            <a:endParaRPr dirty="0"/>
          </a:p>
        </p:txBody>
      </p:sp>
      <p:sp>
        <p:nvSpPr>
          <p:cNvPr id="6" name="TextBox 8">
            <a:extLst>
              <a:ext uri="{FF2B5EF4-FFF2-40B4-BE49-F238E27FC236}">
                <a16:creationId xmlns:a16="http://schemas.microsoft.com/office/drawing/2014/main" id="{1308E177-2942-AB4D-AC55-21199D3ACC17}"/>
              </a:ext>
            </a:extLst>
          </p:cNvPr>
          <p:cNvSpPr txBox="1"/>
          <p:nvPr/>
        </p:nvSpPr>
        <p:spPr>
          <a:xfrm>
            <a:off x="1375700" y="3291015"/>
            <a:ext cx="9658316" cy="78746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lnSpc>
                <a:spcPct val="150000"/>
              </a:lnSpc>
              <a:defRPr sz="1600">
                <a:solidFill>
                  <a:srgbClr val="FE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lang="en-US" altLang="zh-CN" dirty="0"/>
              <a:t># </a:t>
            </a:r>
            <a:r>
              <a:rPr lang="en-US" altLang="zh-CN" sz="1600" dirty="0">
                <a:sym typeface="Microsoft YaHei"/>
              </a:rPr>
              <a:t>{instance=“10.0.128.176:9100”,cpu=“0”}</a:t>
            </a:r>
          </a:p>
          <a:p>
            <a:pPr>
              <a:lnSpc>
                <a:spcPct val="150000"/>
              </a:lnSpc>
              <a:defRPr sz="1600">
                <a:solidFill>
                  <a:srgbClr val="FE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lang="en-US" altLang="zh-CN" sz="1600" dirty="0">
                <a:sym typeface="Microsoft YaHei"/>
              </a:rPr>
              <a:t># </a:t>
            </a:r>
            <a:r>
              <a:rPr lang="en-US" altLang="zh-CN" sz="1600" dirty="0" err="1">
                <a:sym typeface="Microsoft YaHei"/>
              </a:rPr>
              <a:t>kube_pod_status_phase</a:t>
            </a:r>
            <a:r>
              <a:rPr lang="en-US" altLang="zh-CN" sz="1600" dirty="0">
                <a:sym typeface="Microsoft YaHei"/>
              </a:rPr>
              <a:t>{phase!~"</a:t>
            </a:r>
            <a:r>
              <a:rPr lang="en-US" altLang="zh-CN" sz="1600" dirty="0" err="1">
                <a:sym typeface="Microsoft YaHei"/>
              </a:rPr>
              <a:t>Running|Succeeded</a:t>
            </a:r>
            <a:r>
              <a:rPr lang="en-US" altLang="zh-CN" sz="1600" dirty="0">
                <a:sym typeface="Microsoft YaHei"/>
              </a:rPr>
              <a:t>"} == 1 </a:t>
            </a:r>
            <a:endParaRPr dirty="0"/>
          </a:p>
        </p:txBody>
      </p:sp>
      <p:sp>
        <p:nvSpPr>
          <p:cNvPr id="7" name="TextBox 8">
            <a:extLst>
              <a:ext uri="{FF2B5EF4-FFF2-40B4-BE49-F238E27FC236}">
                <a16:creationId xmlns:a16="http://schemas.microsoft.com/office/drawing/2014/main" id="{CA462244-F17D-2B44-AC92-0ABA3810B51D}"/>
              </a:ext>
            </a:extLst>
          </p:cNvPr>
          <p:cNvSpPr txBox="1"/>
          <p:nvPr/>
        </p:nvSpPr>
        <p:spPr>
          <a:xfrm>
            <a:off x="1382960" y="4372319"/>
            <a:ext cx="9658316" cy="42236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lnSpc>
                <a:spcPct val="150000"/>
              </a:lnSpc>
              <a:defRPr sz="1600">
                <a:solidFill>
                  <a:srgbClr val="FE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lang="en-US" altLang="zh-CN" sz="1600" dirty="0" err="1">
                <a:sym typeface="Microsoft YaHei"/>
              </a:rPr>
              <a:t>node_cpu</a:t>
            </a:r>
            <a:r>
              <a:rPr lang="en-US" altLang="zh-CN" sz="1600" dirty="0">
                <a:sym typeface="Microsoft YaHei"/>
              </a:rPr>
              <a:t>{instance="10.0.128.176:9100",cpu="0"}</a:t>
            </a:r>
            <a:endParaRPr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D1F222-0A3B-FA4B-8433-4FF37A68ED70}"/>
              </a:ext>
            </a:extLst>
          </p:cNvPr>
          <p:cNvSpPr txBox="1"/>
          <p:nvPr/>
        </p:nvSpPr>
        <p:spPr>
          <a:xfrm>
            <a:off x="1390220" y="5250436"/>
            <a:ext cx="9658316" cy="42236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lnSpc>
                <a:spcPct val="150000"/>
              </a:lnSpc>
              <a:defRPr sz="1600">
                <a:solidFill>
                  <a:srgbClr val="FE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lang="en-US" altLang="zh-CN" sz="1600" dirty="0" err="1">
                <a:sym typeface="Microsoft YaHei"/>
              </a:rPr>
              <a:t>kube_pod_status_phase</a:t>
            </a:r>
            <a:r>
              <a:rPr lang="en-US" altLang="zh-CN" sz="1600" dirty="0">
                <a:sym typeface="Microsoft YaHei"/>
              </a:rPr>
              <a:t>{pod=~"</a:t>
            </a:r>
            <a:r>
              <a:rPr lang="en-US" altLang="zh-CN" sz="1600" dirty="0" err="1">
                <a:sym typeface="Microsoft YaHei"/>
              </a:rPr>
              <a:t>agon</a:t>
            </a:r>
            <a:r>
              <a:rPr lang="en-US" altLang="zh-CN" sz="1600" dirty="0">
                <a:sym typeface="Microsoft YaHei"/>
              </a:rPr>
              <a:t>-.*"} == 1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58102618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Title 2"/>
          <p:cNvSpPr txBox="1">
            <a:spLocks noGrp="1"/>
          </p:cNvSpPr>
          <p:nvPr>
            <p:ph type="title"/>
          </p:nvPr>
        </p:nvSpPr>
        <p:spPr>
          <a:xfrm>
            <a:off x="1207698" y="365125"/>
            <a:ext cx="10146101" cy="481037"/>
          </a:xfrm>
          <a:prstGeom prst="rect">
            <a:avLst/>
          </a:prstGeom>
        </p:spPr>
        <p:txBody>
          <a:bodyPr/>
          <a:lstStyle/>
          <a:p>
            <a:r>
              <a:rPr lang="en-US" dirty="0" err="1"/>
              <a:t>PromQL</a:t>
            </a:r>
            <a:r>
              <a:rPr lang="en-US" dirty="0"/>
              <a:t> </a:t>
            </a:r>
            <a:r>
              <a:rPr lang="zh-CN" altLang="en-US" dirty="0"/>
              <a:t>查询</a:t>
            </a:r>
            <a:endParaRPr dirty="0"/>
          </a:p>
        </p:txBody>
      </p:sp>
      <p:sp>
        <p:nvSpPr>
          <p:cNvPr id="263" name="TextBox 8"/>
          <p:cNvSpPr txBox="1"/>
          <p:nvPr/>
        </p:nvSpPr>
        <p:spPr>
          <a:xfrm>
            <a:off x="1266842" y="2338299"/>
            <a:ext cx="9658316" cy="418128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lnSpc>
                <a:spcPct val="150000"/>
              </a:lnSpc>
              <a:defRPr sz="1600">
                <a:solidFill>
                  <a:srgbClr val="FE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endParaRPr dirty="0"/>
          </a:p>
        </p:txBody>
      </p:sp>
      <p:sp>
        <p:nvSpPr>
          <p:cNvPr id="4" name="Prometheus的告警分为两部分：…">
            <a:extLst>
              <a:ext uri="{FF2B5EF4-FFF2-40B4-BE49-F238E27FC236}">
                <a16:creationId xmlns:a16="http://schemas.microsoft.com/office/drawing/2014/main" id="{F476BBE4-BEEE-EB43-AE1B-F04BAE30C355}"/>
              </a:ext>
            </a:extLst>
          </p:cNvPr>
          <p:cNvSpPr txBox="1"/>
          <p:nvPr/>
        </p:nvSpPr>
        <p:spPr>
          <a:xfrm>
            <a:off x="1079360" y="910834"/>
            <a:ext cx="10641006" cy="4247317"/>
          </a:xfrm>
          <a:prstGeom prst="rect">
            <a:avLst/>
          </a:prstGeom>
          <a:solidFill>
            <a:srgbClr val="FE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r>
              <a:rPr lang="en-US" altLang="zh-CN" dirty="0" err="1"/>
              <a:t>PromQL</a:t>
            </a:r>
            <a:r>
              <a:rPr lang="zh-CN" altLang="en-US" dirty="0"/>
              <a:t>二元操作符（按优先级排序）：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 err="1"/>
              <a:t>PromQL</a:t>
            </a:r>
            <a:r>
              <a:rPr lang="zh-CN" altLang="en-US" dirty="0"/>
              <a:t>聚合操作符：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</p:txBody>
      </p:sp>
      <p:sp>
        <p:nvSpPr>
          <p:cNvPr id="5" name="TextBox 8">
            <a:extLst>
              <a:ext uri="{FF2B5EF4-FFF2-40B4-BE49-F238E27FC236}">
                <a16:creationId xmlns:a16="http://schemas.microsoft.com/office/drawing/2014/main" id="{48AA6BB2-B67F-7A45-BFA3-96D48231DC45}"/>
              </a:ext>
            </a:extLst>
          </p:cNvPr>
          <p:cNvSpPr txBox="1"/>
          <p:nvPr/>
        </p:nvSpPr>
        <p:spPr>
          <a:xfrm>
            <a:off x="1368440" y="1309829"/>
            <a:ext cx="9658316" cy="156966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r>
              <a:rPr lang="en-US" altLang="zh-CN" sz="1600" dirty="0"/>
              <a:t>^</a:t>
            </a:r>
          </a:p>
          <a:p>
            <a:r>
              <a:rPr lang="en-US" altLang="zh-CN" sz="1600" dirty="0"/>
              <a:t>*, /, %</a:t>
            </a:r>
          </a:p>
          <a:p>
            <a:r>
              <a:rPr lang="en-US" altLang="zh-CN" sz="1600" dirty="0"/>
              <a:t>+, -</a:t>
            </a:r>
          </a:p>
          <a:p>
            <a:r>
              <a:rPr lang="en-US" altLang="zh-CN" sz="1600" dirty="0"/>
              <a:t>==, !=, &lt;=, &lt;, &gt;=, &gt;</a:t>
            </a:r>
          </a:p>
          <a:p>
            <a:r>
              <a:rPr lang="en-US" altLang="zh-CN" sz="1600" dirty="0"/>
              <a:t>and, unless</a:t>
            </a:r>
          </a:p>
          <a:p>
            <a:r>
              <a:rPr lang="en-US" altLang="zh-CN" sz="1600" dirty="0"/>
              <a:t>or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D1F222-0A3B-FA4B-8433-4FF37A68ED70}"/>
              </a:ext>
            </a:extLst>
          </p:cNvPr>
          <p:cNvSpPr txBox="1"/>
          <p:nvPr/>
        </p:nvSpPr>
        <p:spPr>
          <a:xfrm>
            <a:off x="1390220" y="3189414"/>
            <a:ext cx="9658316" cy="313932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r>
              <a:rPr lang="en-US" altLang="zh-CN" dirty="0"/>
              <a:t>sum (calculate sum over dimensions</a:t>
            </a:r>
            <a:r>
              <a:rPr lang="zh-CN" altLang="en-US" dirty="0"/>
              <a:t>；对时序的</a:t>
            </a:r>
            <a:r>
              <a:rPr lang="en-US" altLang="zh-CN" dirty="0"/>
              <a:t>value</a:t>
            </a:r>
            <a:r>
              <a:rPr lang="zh-CN" altLang="en-US" dirty="0"/>
              <a:t>进行加和</a:t>
            </a:r>
            <a:r>
              <a:rPr lang="en-US" altLang="zh-CN" dirty="0"/>
              <a:t>)</a:t>
            </a:r>
          </a:p>
          <a:p>
            <a:r>
              <a:rPr lang="en-US" altLang="zh-CN" dirty="0"/>
              <a:t>min (select minimum over dimensions</a:t>
            </a:r>
            <a:r>
              <a:rPr lang="zh-CN" altLang="en-US" dirty="0"/>
              <a:t>；取时序中最小的</a:t>
            </a:r>
            <a:r>
              <a:rPr lang="en-US" altLang="zh-CN" dirty="0"/>
              <a:t>value)</a:t>
            </a:r>
          </a:p>
          <a:p>
            <a:r>
              <a:rPr lang="en-US" altLang="zh-CN" dirty="0"/>
              <a:t>max (select maximum over dimensions</a:t>
            </a:r>
            <a:r>
              <a:rPr lang="zh-CN" altLang="en-US" dirty="0"/>
              <a:t>；取时序中最大的</a:t>
            </a:r>
            <a:r>
              <a:rPr lang="en-US" altLang="zh-CN" dirty="0"/>
              <a:t>value)</a:t>
            </a:r>
          </a:p>
          <a:p>
            <a:r>
              <a:rPr lang="en-US" altLang="zh-CN" dirty="0"/>
              <a:t>avg (calculate the average over dimensions</a:t>
            </a:r>
            <a:r>
              <a:rPr lang="zh-CN" altLang="en-US" dirty="0"/>
              <a:t>；取时序中</a:t>
            </a:r>
            <a:r>
              <a:rPr lang="en-US" altLang="zh-CN" dirty="0"/>
              <a:t>value</a:t>
            </a:r>
            <a:r>
              <a:rPr lang="zh-CN" altLang="en-US" dirty="0"/>
              <a:t>的平均值</a:t>
            </a:r>
            <a:r>
              <a:rPr lang="en-US" altLang="zh-CN" dirty="0"/>
              <a:t>)</a:t>
            </a:r>
          </a:p>
          <a:p>
            <a:r>
              <a:rPr lang="en-US" altLang="zh-CN" dirty="0" err="1"/>
              <a:t>stddev</a:t>
            </a:r>
            <a:r>
              <a:rPr lang="en-US" altLang="zh-CN" dirty="0"/>
              <a:t> (calculate population standard deviation over dimensions</a:t>
            </a:r>
            <a:r>
              <a:rPr lang="zh-CN" altLang="en-US" dirty="0"/>
              <a:t>；取时序中</a:t>
            </a:r>
            <a:r>
              <a:rPr lang="en-US" altLang="zh-CN" dirty="0"/>
              <a:t>value</a:t>
            </a:r>
            <a:r>
              <a:rPr lang="zh-CN" altLang="en-US" dirty="0"/>
              <a:t>的标准差</a:t>
            </a:r>
            <a:r>
              <a:rPr lang="en-US" altLang="zh-CN" dirty="0"/>
              <a:t>)</a:t>
            </a:r>
          </a:p>
          <a:p>
            <a:r>
              <a:rPr lang="en-US" altLang="zh-CN" dirty="0" err="1"/>
              <a:t>stdvar</a:t>
            </a:r>
            <a:r>
              <a:rPr lang="en-US" altLang="zh-CN" dirty="0"/>
              <a:t> (calculate population standard variance over dimensions</a:t>
            </a:r>
            <a:r>
              <a:rPr lang="zh-CN" altLang="en-US" dirty="0"/>
              <a:t>；取时序中</a:t>
            </a:r>
            <a:r>
              <a:rPr lang="en-US" altLang="zh-CN" dirty="0"/>
              <a:t>value</a:t>
            </a:r>
            <a:r>
              <a:rPr lang="zh-CN" altLang="en-US" dirty="0"/>
              <a:t>的标准方差</a:t>
            </a:r>
            <a:r>
              <a:rPr lang="en-US" altLang="zh-CN" dirty="0"/>
              <a:t>)</a:t>
            </a:r>
          </a:p>
          <a:p>
            <a:r>
              <a:rPr lang="en-US" altLang="zh-CN" dirty="0"/>
              <a:t>count (count number of elements in the vector</a:t>
            </a:r>
            <a:r>
              <a:rPr lang="zh-CN" altLang="en-US" dirty="0"/>
              <a:t>；时序的个数</a:t>
            </a:r>
            <a:r>
              <a:rPr lang="en-US" altLang="zh-CN" dirty="0"/>
              <a:t>)</a:t>
            </a:r>
          </a:p>
          <a:p>
            <a:r>
              <a:rPr lang="en-US" altLang="zh-CN" dirty="0" err="1"/>
              <a:t>count_values</a:t>
            </a:r>
            <a:r>
              <a:rPr lang="en-US" altLang="zh-CN" dirty="0"/>
              <a:t> (count number of elements with the same value</a:t>
            </a:r>
            <a:r>
              <a:rPr lang="zh-CN" altLang="en-US" dirty="0"/>
              <a:t>；时序中相同</a:t>
            </a:r>
            <a:r>
              <a:rPr lang="en-US" altLang="zh-CN" dirty="0"/>
              <a:t>value</a:t>
            </a:r>
            <a:r>
              <a:rPr lang="zh-CN" altLang="en-US" dirty="0"/>
              <a:t>的时序个数</a:t>
            </a:r>
            <a:r>
              <a:rPr lang="en-US" altLang="zh-CN" dirty="0"/>
              <a:t>)</a:t>
            </a:r>
          </a:p>
          <a:p>
            <a:r>
              <a:rPr lang="en-US" altLang="zh-CN" dirty="0" err="1"/>
              <a:t>bottomk</a:t>
            </a:r>
            <a:r>
              <a:rPr lang="en-US" altLang="zh-CN" dirty="0"/>
              <a:t> (smallest k elements by sample value</a:t>
            </a:r>
            <a:r>
              <a:rPr lang="zh-CN" altLang="en-US" dirty="0"/>
              <a:t>；时序中</a:t>
            </a:r>
            <a:r>
              <a:rPr lang="en-US" altLang="zh-CN" dirty="0"/>
              <a:t>value</a:t>
            </a:r>
            <a:r>
              <a:rPr lang="zh-CN" altLang="en-US" dirty="0"/>
              <a:t>最小的</a:t>
            </a:r>
            <a:r>
              <a:rPr lang="en-US" altLang="zh-CN" dirty="0"/>
              <a:t>k</a:t>
            </a:r>
            <a:r>
              <a:rPr lang="zh-CN" altLang="en-US" dirty="0"/>
              <a:t>个</a:t>
            </a:r>
            <a:r>
              <a:rPr lang="en-US" altLang="zh-CN" dirty="0"/>
              <a:t>)</a:t>
            </a:r>
          </a:p>
          <a:p>
            <a:r>
              <a:rPr lang="en-US" altLang="zh-CN" dirty="0" err="1"/>
              <a:t>topk</a:t>
            </a:r>
            <a:r>
              <a:rPr lang="en-US" altLang="zh-CN" dirty="0"/>
              <a:t> (largest k elements by sample value</a:t>
            </a:r>
            <a:r>
              <a:rPr lang="zh-CN" altLang="en-US" dirty="0"/>
              <a:t>；时序中</a:t>
            </a:r>
            <a:r>
              <a:rPr lang="en-US" altLang="zh-CN" dirty="0"/>
              <a:t>value</a:t>
            </a:r>
            <a:r>
              <a:rPr lang="zh-CN" altLang="en-US" dirty="0"/>
              <a:t>最大的</a:t>
            </a:r>
            <a:r>
              <a:rPr lang="en-US" altLang="zh-CN" dirty="0"/>
              <a:t>k</a:t>
            </a:r>
            <a:r>
              <a:rPr lang="zh-CN" altLang="en-US" dirty="0"/>
              <a:t>个</a:t>
            </a:r>
            <a:r>
              <a:rPr lang="en-US" altLang="zh-CN" dirty="0"/>
              <a:t>)</a:t>
            </a:r>
          </a:p>
          <a:p>
            <a:r>
              <a:rPr lang="en-US" altLang="zh-CN" dirty="0"/>
              <a:t>quantile (calculate </a:t>
            </a:r>
            <a:r>
              <a:rPr lang="el-GR" altLang="zh-CN" dirty="0"/>
              <a:t>φ-</a:t>
            </a:r>
            <a:r>
              <a:rPr lang="en-US" altLang="zh-CN" dirty="0"/>
              <a:t>quantile (0 ≤ </a:t>
            </a:r>
            <a:r>
              <a:rPr lang="el-GR" altLang="zh-CN" dirty="0"/>
              <a:t>φ ≤ 1) </a:t>
            </a:r>
            <a:r>
              <a:rPr lang="en-US" altLang="zh-CN" dirty="0"/>
              <a:t>over dimensions</a:t>
            </a:r>
            <a:r>
              <a:rPr lang="zh-CN" altLang="en-US" dirty="0"/>
              <a:t>；时序中</a:t>
            </a:r>
            <a:r>
              <a:rPr lang="en-US" altLang="zh-CN" dirty="0"/>
              <a:t>value</a:t>
            </a:r>
            <a:r>
              <a:rPr lang="zh-CN" altLang="en-US" dirty="0"/>
              <a:t>的分位数</a:t>
            </a:r>
            <a:r>
              <a:rPr lang="en-US" altLang="zh-CN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598755752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Title 2"/>
          <p:cNvSpPr txBox="1">
            <a:spLocks noGrp="1"/>
          </p:cNvSpPr>
          <p:nvPr>
            <p:ph type="title"/>
          </p:nvPr>
        </p:nvSpPr>
        <p:spPr>
          <a:xfrm>
            <a:off x="1207698" y="365125"/>
            <a:ext cx="10146101" cy="481037"/>
          </a:xfrm>
          <a:prstGeom prst="rect">
            <a:avLst/>
          </a:prstGeom>
        </p:spPr>
        <p:txBody>
          <a:bodyPr/>
          <a:lstStyle/>
          <a:p>
            <a:r>
              <a:rPr lang="en-US" dirty="0" err="1"/>
              <a:t>PromQL</a:t>
            </a:r>
            <a:r>
              <a:rPr lang="en-US" dirty="0"/>
              <a:t> </a:t>
            </a:r>
            <a:r>
              <a:rPr lang="zh-CN" altLang="en-US" dirty="0"/>
              <a:t>查询</a:t>
            </a:r>
            <a:endParaRPr dirty="0"/>
          </a:p>
        </p:txBody>
      </p:sp>
      <p:sp>
        <p:nvSpPr>
          <p:cNvPr id="263" name="TextBox 8"/>
          <p:cNvSpPr txBox="1"/>
          <p:nvPr/>
        </p:nvSpPr>
        <p:spPr>
          <a:xfrm>
            <a:off x="1266842" y="2338299"/>
            <a:ext cx="9658316" cy="418128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lnSpc>
                <a:spcPct val="150000"/>
              </a:lnSpc>
              <a:defRPr sz="1600">
                <a:solidFill>
                  <a:srgbClr val="FE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endParaRPr dirty="0"/>
          </a:p>
        </p:txBody>
      </p:sp>
      <p:sp>
        <p:nvSpPr>
          <p:cNvPr id="4" name="Prometheus的告警分为两部分：…">
            <a:extLst>
              <a:ext uri="{FF2B5EF4-FFF2-40B4-BE49-F238E27FC236}">
                <a16:creationId xmlns:a16="http://schemas.microsoft.com/office/drawing/2014/main" id="{F476BBE4-BEEE-EB43-AE1B-F04BAE30C355}"/>
              </a:ext>
            </a:extLst>
          </p:cNvPr>
          <p:cNvSpPr txBox="1"/>
          <p:nvPr/>
        </p:nvSpPr>
        <p:spPr>
          <a:xfrm>
            <a:off x="1079360" y="910834"/>
            <a:ext cx="10641006" cy="3970318"/>
          </a:xfrm>
          <a:prstGeom prst="rect">
            <a:avLst/>
          </a:prstGeom>
          <a:solidFill>
            <a:srgbClr val="FE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r>
              <a:rPr lang="en-US" altLang="zh-CN" dirty="0" err="1"/>
              <a:t>PromQL</a:t>
            </a:r>
            <a:r>
              <a:rPr lang="zh-CN" altLang="en-US" dirty="0"/>
              <a:t>内置函数：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</p:txBody>
      </p:sp>
      <p:sp>
        <p:nvSpPr>
          <p:cNvPr id="5" name="TextBox 8">
            <a:extLst>
              <a:ext uri="{FF2B5EF4-FFF2-40B4-BE49-F238E27FC236}">
                <a16:creationId xmlns:a16="http://schemas.microsoft.com/office/drawing/2014/main" id="{48AA6BB2-B67F-7A45-BFA3-96D48231DC45}"/>
              </a:ext>
            </a:extLst>
          </p:cNvPr>
          <p:cNvSpPr txBox="1"/>
          <p:nvPr/>
        </p:nvSpPr>
        <p:spPr>
          <a:xfrm>
            <a:off x="1368440" y="1309829"/>
            <a:ext cx="9658316" cy="1354217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r>
              <a:rPr lang="en-US" altLang="zh-CN" sz="1600" dirty="0"/>
              <a:t>rate		#</a:t>
            </a:r>
            <a:r>
              <a:rPr lang="zh-CN" altLang="en-US" sz="1600" dirty="0"/>
              <a:t> </a:t>
            </a:r>
            <a:r>
              <a:rPr lang="en-US" altLang="zh-CN" sz="1600" dirty="0"/>
              <a:t>metric</a:t>
            </a:r>
            <a:r>
              <a:rPr lang="zh-CN" altLang="en-US" sz="1600" dirty="0"/>
              <a:t>的变化的平均速率，基于样本区间内的所有指标</a:t>
            </a:r>
            <a:endParaRPr lang="en-US" altLang="zh-CN" sz="1600" dirty="0"/>
          </a:p>
          <a:p>
            <a:r>
              <a:rPr lang="en-US" altLang="zh-CN" sz="1600" dirty="0"/>
              <a:t>Irate		# metric</a:t>
            </a:r>
            <a:r>
              <a:rPr lang="zh-CN" altLang="en-US" sz="1600" dirty="0"/>
              <a:t>的变化的平均速率，基于样本区间内的最近两个样本</a:t>
            </a:r>
            <a:endParaRPr lang="en-US" altLang="zh-CN" sz="1600" dirty="0"/>
          </a:p>
          <a:p>
            <a:r>
              <a:rPr lang="en-US" altLang="zh-CN" sz="1600" dirty="0"/>
              <a:t>Increase		#</a:t>
            </a:r>
            <a:r>
              <a:rPr lang="zh-CN" altLang="en-US" sz="1600" dirty="0"/>
              <a:t> </a:t>
            </a:r>
            <a:r>
              <a:rPr lang="en-US" altLang="zh-CN" sz="1600" dirty="0"/>
              <a:t>metric</a:t>
            </a:r>
            <a:r>
              <a:rPr lang="zh-CN" altLang="en-US" sz="1600" dirty="0"/>
              <a:t>在时间区间内的增加</a:t>
            </a:r>
            <a:endParaRPr lang="en-US" altLang="zh-CN" sz="1600" dirty="0"/>
          </a:p>
          <a:p>
            <a:r>
              <a:rPr lang="en-US" altLang="zh-CN" sz="1600" dirty="0" err="1"/>
              <a:t>label_replace</a:t>
            </a:r>
            <a:r>
              <a:rPr lang="en-US" altLang="zh-CN" sz="1600" dirty="0"/>
              <a:t>	# </a:t>
            </a:r>
            <a:r>
              <a:rPr lang="zh-CN" altLang="en-US" sz="1600" dirty="0"/>
              <a:t>替换</a:t>
            </a:r>
            <a:r>
              <a:rPr lang="en-US" altLang="zh-CN" sz="1600" dirty="0"/>
              <a:t>metric</a:t>
            </a:r>
            <a:r>
              <a:rPr lang="zh-CN" altLang="en-US" sz="1600" dirty="0"/>
              <a:t>的</a:t>
            </a:r>
            <a:r>
              <a:rPr lang="en-US" altLang="zh-CN" sz="1600" dirty="0"/>
              <a:t>label</a:t>
            </a:r>
          </a:p>
          <a:p>
            <a:r>
              <a:rPr lang="zh-CN" altLang="en-US" sz="1600" dirty="0"/>
              <a:t>更多见：</a:t>
            </a:r>
            <a:r>
              <a:rPr lang="en-US" altLang="zh-CN" sz="1600" dirty="0">
                <a:hlinkClick r:id="rId2"/>
              </a:rPr>
              <a:t> https://prometheus.io/docs/prometheus/latest/querying/functions/</a:t>
            </a:r>
            <a:endParaRPr lang="en-US" altLang="zh-CN" sz="1600" dirty="0"/>
          </a:p>
        </p:txBody>
      </p:sp>
    </p:spTree>
    <p:extLst>
      <p:ext uri="{BB962C8B-B14F-4D97-AF65-F5344CB8AC3E}">
        <p14:creationId xmlns:p14="http://schemas.microsoft.com/office/powerpoint/2010/main" val="2828437450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Title 2"/>
          <p:cNvSpPr txBox="1">
            <a:spLocks noGrp="1"/>
          </p:cNvSpPr>
          <p:nvPr>
            <p:ph type="title"/>
          </p:nvPr>
        </p:nvSpPr>
        <p:spPr>
          <a:xfrm>
            <a:off x="1207698" y="365125"/>
            <a:ext cx="10146101" cy="481037"/>
          </a:xfrm>
          <a:prstGeom prst="rect">
            <a:avLst/>
          </a:prstGeom>
        </p:spPr>
        <p:txBody>
          <a:bodyPr/>
          <a:lstStyle/>
          <a:p>
            <a:r>
              <a:rPr lang="en-US" dirty="0" err="1"/>
              <a:t>PromQL</a:t>
            </a:r>
            <a:r>
              <a:rPr lang="en-US" dirty="0"/>
              <a:t> Examples</a:t>
            </a:r>
            <a:endParaRPr dirty="0"/>
          </a:p>
        </p:txBody>
      </p:sp>
      <p:sp>
        <p:nvSpPr>
          <p:cNvPr id="5" name="TextBox 8">
            <a:extLst>
              <a:ext uri="{FF2B5EF4-FFF2-40B4-BE49-F238E27FC236}">
                <a16:creationId xmlns:a16="http://schemas.microsoft.com/office/drawing/2014/main" id="{48AA6BB2-B67F-7A45-BFA3-96D48231DC45}"/>
              </a:ext>
            </a:extLst>
          </p:cNvPr>
          <p:cNvSpPr txBox="1"/>
          <p:nvPr/>
        </p:nvSpPr>
        <p:spPr>
          <a:xfrm>
            <a:off x="1368440" y="1309829"/>
            <a:ext cx="9658316" cy="433965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r>
              <a:rPr lang="en-US" altLang="zh-CN" dirty="0"/>
              <a:t>#</a:t>
            </a:r>
            <a:r>
              <a:rPr lang="zh-CN" altLang="en-US" dirty="0"/>
              <a:t> 查看</a:t>
            </a:r>
            <a:r>
              <a:rPr lang="en-US" altLang="zh-CN" dirty="0" err="1"/>
              <a:t>alauda</a:t>
            </a:r>
            <a:r>
              <a:rPr lang="en-US" altLang="zh-CN" dirty="0"/>
              <a:t>-system</a:t>
            </a:r>
            <a:r>
              <a:rPr lang="zh-CN" altLang="en-US" dirty="0"/>
              <a:t> </a:t>
            </a:r>
            <a:r>
              <a:rPr lang="en-US" altLang="zh-CN" dirty="0"/>
              <a:t>ns</a:t>
            </a:r>
            <a:r>
              <a:rPr lang="zh-CN" altLang="en-US" dirty="0"/>
              <a:t>的所有</a:t>
            </a:r>
            <a:r>
              <a:rPr lang="en-US" altLang="zh-CN" dirty="0" err="1"/>
              <a:t>morgans</a:t>
            </a:r>
            <a:r>
              <a:rPr lang="zh-CN" altLang="en-US" dirty="0"/>
              <a:t>相关</a:t>
            </a:r>
            <a:r>
              <a:rPr lang="en-US" altLang="zh-CN" dirty="0"/>
              <a:t>pod</a:t>
            </a:r>
            <a:r>
              <a:rPr lang="zh-CN" altLang="en-US" dirty="0"/>
              <a:t>的</a:t>
            </a:r>
            <a:r>
              <a:rPr lang="en-US" altLang="zh-CN" dirty="0" err="1"/>
              <a:t>kube_pod_info</a:t>
            </a:r>
            <a:r>
              <a:rPr lang="zh-CN" altLang="en-US" dirty="0"/>
              <a:t>信息</a:t>
            </a:r>
            <a:endParaRPr lang="en-US" altLang="zh-CN" dirty="0"/>
          </a:p>
          <a:p>
            <a:r>
              <a:rPr lang="en-US" altLang="zh-CN" dirty="0" err="1"/>
              <a:t>kube_pod_info</a:t>
            </a:r>
            <a:r>
              <a:rPr lang="en-US" altLang="zh-CN" dirty="0"/>
              <a:t>{namespace="</a:t>
            </a:r>
            <a:r>
              <a:rPr lang="en-US" altLang="zh-CN" dirty="0" err="1"/>
              <a:t>alauda</a:t>
            </a:r>
            <a:r>
              <a:rPr lang="en-US" altLang="zh-CN" dirty="0"/>
              <a:t>-</a:t>
            </a:r>
            <a:r>
              <a:rPr lang="en-US" altLang="zh-CN" dirty="0" err="1"/>
              <a:t>system",pod</a:t>
            </a:r>
            <a:r>
              <a:rPr lang="en-US" altLang="zh-CN" dirty="0"/>
              <a:t>=~"</a:t>
            </a:r>
            <a:r>
              <a:rPr lang="en-US" altLang="zh-CN" dirty="0" err="1"/>
              <a:t>morgans</a:t>
            </a:r>
            <a:r>
              <a:rPr lang="en-US" altLang="zh-CN" dirty="0"/>
              <a:t>-.*"}</a:t>
            </a:r>
          </a:p>
          <a:p>
            <a:r>
              <a:rPr lang="en-US" altLang="zh-CN" dirty="0"/>
              <a:t>#</a:t>
            </a:r>
            <a:r>
              <a:rPr lang="zh-CN" altLang="en-US" dirty="0"/>
              <a:t> 集群内所有</a:t>
            </a:r>
            <a:r>
              <a:rPr lang="en-US" altLang="zh-CN" dirty="0"/>
              <a:t>pod</a:t>
            </a:r>
            <a:r>
              <a:rPr lang="zh-CN" altLang="en-US" dirty="0"/>
              <a:t>的 </a:t>
            </a:r>
            <a:r>
              <a:rPr lang="en-US" altLang="zh-CN" dirty="0" err="1"/>
              <a:t>cpu</a:t>
            </a:r>
            <a:r>
              <a:rPr lang="zh-CN" altLang="en-US" dirty="0"/>
              <a:t> </a:t>
            </a:r>
            <a:r>
              <a:rPr lang="en-US" altLang="zh-CN" dirty="0"/>
              <a:t>requests</a:t>
            </a:r>
            <a:r>
              <a:rPr lang="zh-CN" altLang="en-US" dirty="0"/>
              <a:t>的加和</a:t>
            </a:r>
            <a:endParaRPr lang="en-US" altLang="zh-CN" dirty="0"/>
          </a:p>
          <a:p>
            <a:r>
              <a:rPr lang="en-US" altLang="zh-CN" dirty="0"/>
              <a:t>sum(</a:t>
            </a:r>
            <a:r>
              <a:rPr lang="en-US" altLang="zh-CN" dirty="0" err="1"/>
              <a:t>kube_pod_container_resource_requests_cpu_cores</a:t>
            </a:r>
            <a:r>
              <a:rPr lang="en-US" altLang="zh-CN" dirty="0"/>
              <a:t>{node!=""})</a:t>
            </a:r>
          </a:p>
          <a:p>
            <a:r>
              <a:rPr lang="en-US" altLang="zh-CN" dirty="0"/>
              <a:t># </a:t>
            </a:r>
            <a:r>
              <a:rPr lang="zh-CN" altLang="en-US" dirty="0"/>
              <a:t>使用最大内存的主机内存使用量</a:t>
            </a:r>
            <a:endParaRPr lang="en-US" altLang="zh-CN" dirty="0"/>
          </a:p>
          <a:p>
            <a:r>
              <a:rPr lang="en-US" altLang="zh-CN" dirty="0"/>
              <a:t>max(</a:t>
            </a:r>
            <a:r>
              <a:rPr lang="en-US" altLang="zh-CN" dirty="0" err="1"/>
              <a:t>node_memory_MemUsed</a:t>
            </a:r>
            <a:r>
              <a:rPr lang="en-US" altLang="zh-CN" dirty="0"/>
              <a:t>) </a:t>
            </a:r>
          </a:p>
          <a:p>
            <a:r>
              <a:rPr lang="en-US" altLang="zh-CN" dirty="0"/>
              <a:t># </a:t>
            </a:r>
            <a:r>
              <a:rPr lang="zh-CN" altLang="en-US" dirty="0"/>
              <a:t>按</a:t>
            </a:r>
            <a:r>
              <a:rPr lang="en-US" altLang="zh-CN" dirty="0"/>
              <a:t>pod</a:t>
            </a:r>
            <a:r>
              <a:rPr lang="zh-CN" altLang="en-US" dirty="0"/>
              <a:t>为单位加计算</a:t>
            </a:r>
            <a:r>
              <a:rPr lang="en-US" altLang="zh-CN" dirty="0"/>
              <a:t>pod</a:t>
            </a:r>
            <a:r>
              <a:rPr lang="zh-CN" altLang="en-US" dirty="0"/>
              <a:t>的</a:t>
            </a:r>
            <a:r>
              <a:rPr lang="en-US" altLang="zh-CN" dirty="0"/>
              <a:t>memory</a:t>
            </a:r>
            <a:r>
              <a:rPr lang="zh-CN" altLang="en-US" dirty="0"/>
              <a:t> </a:t>
            </a:r>
            <a:r>
              <a:rPr lang="en-US" altLang="zh-CN" dirty="0"/>
              <a:t>requests</a:t>
            </a:r>
          </a:p>
          <a:p>
            <a:r>
              <a:rPr lang="en-US" altLang="zh-CN" dirty="0"/>
              <a:t>sum by(pod) (</a:t>
            </a:r>
            <a:r>
              <a:rPr lang="en-US" altLang="zh-CN" dirty="0" err="1"/>
              <a:t>kube_pod_container_resource_requests_memory_bytes</a:t>
            </a:r>
            <a:r>
              <a:rPr lang="en-US" altLang="zh-CN" dirty="0"/>
              <a:t>)</a:t>
            </a:r>
          </a:p>
          <a:p>
            <a:r>
              <a:rPr lang="en-US" altLang="zh-CN" dirty="0"/>
              <a:t>#</a:t>
            </a:r>
            <a:r>
              <a:rPr lang="zh-CN" altLang="en-US" dirty="0"/>
              <a:t> 申请</a:t>
            </a:r>
            <a:r>
              <a:rPr lang="en-US" altLang="zh-CN" dirty="0"/>
              <a:t>memory</a:t>
            </a:r>
            <a:r>
              <a:rPr lang="zh-CN" altLang="en-US" dirty="0"/>
              <a:t> </a:t>
            </a:r>
            <a:r>
              <a:rPr lang="en-US" altLang="zh-CN" dirty="0"/>
              <a:t>requests</a:t>
            </a:r>
            <a:r>
              <a:rPr lang="zh-CN" altLang="en-US" dirty="0"/>
              <a:t>的 </a:t>
            </a:r>
            <a:r>
              <a:rPr lang="en-US" altLang="zh-CN" dirty="0"/>
              <a:t>pod</a:t>
            </a:r>
            <a:r>
              <a:rPr lang="zh-CN" altLang="en-US" dirty="0"/>
              <a:t>，最多的</a:t>
            </a:r>
            <a:r>
              <a:rPr lang="en-US" altLang="zh-CN" dirty="0"/>
              <a:t>5</a:t>
            </a:r>
            <a:r>
              <a:rPr lang="zh-CN" altLang="en-US" dirty="0"/>
              <a:t>个</a:t>
            </a:r>
            <a:endParaRPr lang="en-US" altLang="zh-CN" dirty="0"/>
          </a:p>
          <a:p>
            <a:r>
              <a:rPr lang="en-US" altLang="zh-CN" dirty="0" err="1"/>
              <a:t>topk</a:t>
            </a:r>
            <a:r>
              <a:rPr lang="en-US" altLang="zh-CN" dirty="0"/>
              <a:t>(5,sum by(pod) (</a:t>
            </a:r>
            <a:r>
              <a:rPr lang="en-US" altLang="zh-CN" dirty="0" err="1"/>
              <a:t>kube_pod_container_resource_requests_memory_bytes</a:t>
            </a:r>
            <a:r>
              <a:rPr lang="en-US" altLang="zh-CN" dirty="0"/>
              <a:t>))</a:t>
            </a:r>
          </a:p>
          <a:p>
            <a:r>
              <a:rPr lang="en-US" altLang="zh-CN" sz="1600" dirty="0"/>
              <a:t># container5</a:t>
            </a:r>
            <a:r>
              <a:rPr lang="zh-CN" altLang="en-US" sz="1600" dirty="0"/>
              <a:t>分钟内的网络发送速率</a:t>
            </a:r>
            <a:endParaRPr lang="en-US" altLang="zh-CN" sz="1600" dirty="0"/>
          </a:p>
          <a:p>
            <a:r>
              <a:rPr lang="en-US" altLang="zh-CN" sz="1600" dirty="0"/>
              <a:t>rate(</a:t>
            </a:r>
            <a:r>
              <a:rPr lang="en-US" altLang="zh-CN" sz="1600" dirty="0" err="1"/>
              <a:t>container_network_transmit_bytes_total</a:t>
            </a:r>
            <a:r>
              <a:rPr lang="en-US" altLang="zh-CN" sz="1600" dirty="0"/>
              <a:t>[5m])</a:t>
            </a:r>
          </a:p>
          <a:p>
            <a:r>
              <a:rPr lang="en-US" altLang="zh-CN" sz="1600" dirty="0"/>
              <a:t># container</a:t>
            </a:r>
            <a:r>
              <a:rPr lang="zh-CN" altLang="en-US" sz="1600" dirty="0"/>
              <a:t> 文件系统的</a:t>
            </a:r>
            <a:r>
              <a:rPr lang="en-US" altLang="zh-CN" sz="1600" dirty="0"/>
              <a:t>IOPS</a:t>
            </a:r>
          </a:p>
          <a:p>
            <a:r>
              <a:rPr lang="en-US" altLang="zh-CN" sz="1600" dirty="0"/>
              <a:t>rate(</a:t>
            </a:r>
            <a:r>
              <a:rPr lang="en-US" altLang="zh-CN" sz="1600" dirty="0" err="1"/>
              <a:t>container_fs_io_current</a:t>
            </a:r>
            <a:r>
              <a:rPr lang="en-US" altLang="zh-CN" sz="1600" dirty="0"/>
              <a:t>[5m])</a:t>
            </a:r>
          </a:p>
          <a:p>
            <a:r>
              <a:rPr lang="en-US" altLang="zh-CN" sz="1600" dirty="0"/>
              <a:t># </a:t>
            </a:r>
            <a:r>
              <a:rPr lang="zh-CN" altLang="en-US" sz="1600" dirty="0"/>
              <a:t>基于</a:t>
            </a:r>
            <a:r>
              <a:rPr lang="en-US" altLang="zh-CN" sz="1600" dirty="0" err="1"/>
              <a:t>kube_pod_info</a:t>
            </a:r>
            <a:r>
              <a:rPr lang="zh-CN" altLang="en-US" sz="1600" dirty="0"/>
              <a:t>的</a:t>
            </a:r>
            <a:r>
              <a:rPr lang="en-US" altLang="zh-CN" sz="1600" dirty="0"/>
              <a:t>node</a:t>
            </a:r>
            <a:r>
              <a:rPr lang="zh-CN" altLang="en-US" sz="1600" dirty="0"/>
              <a:t> </a:t>
            </a:r>
            <a:r>
              <a:rPr lang="en-US" altLang="zh-CN" sz="1600" dirty="0"/>
              <a:t>label</a:t>
            </a:r>
            <a:r>
              <a:rPr lang="zh-CN" altLang="en-US" sz="1600" dirty="0"/>
              <a:t>，加个</a:t>
            </a:r>
            <a:r>
              <a:rPr lang="en-US" altLang="zh-CN" sz="1600" dirty="0" err="1"/>
              <a:t>node_name</a:t>
            </a:r>
            <a:r>
              <a:rPr lang="zh-CN" altLang="en-US" sz="1600" dirty="0"/>
              <a:t>的</a:t>
            </a:r>
            <a:r>
              <a:rPr lang="en-US" altLang="zh-CN" sz="1600" dirty="0"/>
              <a:t>label</a:t>
            </a:r>
          </a:p>
          <a:p>
            <a:r>
              <a:rPr lang="en-US" altLang="zh-CN" sz="1600" dirty="0"/>
              <a:t>(</a:t>
            </a:r>
            <a:r>
              <a:rPr lang="en-US" altLang="zh-CN" sz="1600" dirty="0" err="1"/>
              <a:t>label_replace</a:t>
            </a:r>
            <a:r>
              <a:rPr lang="en-US" altLang="zh-CN" sz="1600" dirty="0"/>
              <a:t>(</a:t>
            </a:r>
            <a:r>
              <a:rPr lang="en-US" altLang="zh-CN" sz="1600" dirty="0" err="1"/>
              <a:t>kube_pod_info</a:t>
            </a:r>
            <a:r>
              <a:rPr lang="en-US" altLang="zh-CN" sz="1600" dirty="0"/>
              <a:t>{namespace=~".*",pod=~".*"}, "</a:t>
            </a:r>
            <a:r>
              <a:rPr lang="en-US" altLang="zh-CN" sz="1600" dirty="0" err="1"/>
              <a:t>node_name</a:t>
            </a:r>
            <a:r>
              <a:rPr lang="en-US" altLang="zh-CN" sz="1600" dirty="0"/>
              <a:t>", "$1", "node", "(.*)"))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77AF3620-EE7A-9F46-ACB7-DF30E34E58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40703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BED34C8-C14D-864C-85E8-BB5A0376AF5B}"/>
              </a:ext>
            </a:extLst>
          </p:cNvPr>
          <p:cNvSpPr txBox="1"/>
          <p:nvPr/>
        </p:nvSpPr>
        <p:spPr>
          <a:xfrm>
            <a:off x="1368440" y="904347"/>
            <a:ext cx="2288445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spc="0" normalizeH="0" baseline="0" dirty="0" err="1">
                <a:ln>
                  <a:noFill/>
                </a:ln>
                <a:solidFill>
                  <a:srgbClr val="40404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PromQL</a:t>
            </a: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40404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 常用查询操作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7DB8CA5-9145-1845-8658-D27C5484D591}"/>
              </a:ext>
            </a:extLst>
          </p:cNvPr>
          <p:cNvSpPr txBox="1"/>
          <p:nvPr/>
        </p:nvSpPr>
        <p:spPr>
          <a:xfrm>
            <a:off x="1368440" y="5707712"/>
            <a:ext cx="6788075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spc="0" normalizeH="0" baseline="0" dirty="0" err="1">
                <a:ln>
                  <a:noFill/>
                </a:ln>
                <a:solidFill>
                  <a:srgbClr val="40404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PromQL</a:t>
            </a: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40404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 常用指标</a:t>
            </a:r>
            <a:endParaRPr kumimoji="0" lang="en-US" altLang="zh-CN" sz="1800" b="0" i="0" u="none" strike="noStrike" cap="none" spc="0" normalizeH="0" baseline="0" dirty="0">
              <a:ln>
                <a:noFill/>
              </a:ln>
              <a:solidFill>
                <a:srgbClr val="40404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  <a:p>
            <a:r>
              <a:rPr lang="en-US" altLang="zh-CN" dirty="0">
                <a:hlinkClick r:id="rId2"/>
              </a:rPr>
              <a:t>http://confluence.alauda.cn/pages/viewpage.action?pageId=56989852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40404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80425839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矩形 3"/>
          <p:cNvSpPr/>
          <p:nvPr/>
        </p:nvSpPr>
        <p:spPr>
          <a:xfrm>
            <a:off x="838200" y="365125"/>
            <a:ext cx="219500" cy="481036"/>
          </a:xfrm>
          <a:prstGeom prst="rect">
            <a:avLst/>
          </a:prstGeom>
          <a:solidFill>
            <a:srgbClr val="6CC6EA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66" name="Title 2"/>
          <p:cNvSpPr txBox="1">
            <a:spLocks noGrp="1"/>
          </p:cNvSpPr>
          <p:nvPr>
            <p:ph type="title"/>
          </p:nvPr>
        </p:nvSpPr>
        <p:spPr>
          <a:xfrm>
            <a:off x="1207698" y="365125"/>
            <a:ext cx="10146101" cy="481037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/>
              <a:t>Grafana</a:t>
            </a:r>
            <a:r>
              <a:rPr lang="zh-CN" altLang="en-US" dirty="0"/>
              <a:t> </a:t>
            </a:r>
            <a:r>
              <a:rPr lang="en-US" altLang="zh-CN" dirty="0" err="1"/>
              <a:t>DataSource</a:t>
            </a:r>
            <a:endParaRPr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642FD12-5FF9-EB49-BC7A-2EA4CF2106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2771" y="846161"/>
            <a:ext cx="4601028" cy="5378566"/>
          </a:xfrm>
          <a:prstGeom prst="rect">
            <a:avLst/>
          </a:prstGeom>
        </p:spPr>
      </p:pic>
      <p:sp>
        <p:nvSpPr>
          <p:cNvPr id="28" name="Prometheus的告警分为两部分：…">
            <a:extLst>
              <a:ext uri="{FF2B5EF4-FFF2-40B4-BE49-F238E27FC236}">
                <a16:creationId xmlns:a16="http://schemas.microsoft.com/office/drawing/2014/main" id="{C064AB0E-22F3-C84E-83F7-660DB7818C07}"/>
              </a:ext>
            </a:extLst>
          </p:cNvPr>
          <p:cNvSpPr txBox="1"/>
          <p:nvPr/>
        </p:nvSpPr>
        <p:spPr>
          <a:xfrm>
            <a:off x="1079361" y="1012432"/>
            <a:ext cx="4813440" cy="4247317"/>
          </a:xfrm>
          <a:prstGeom prst="rect">
            <a:avLst/>
          </a:prstGeom>
          <a:solidFill>
            <a:srgbClr val="FE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r>
              <a:rPr lang="en-US" altLang="zh-CN" dirty="0"/>
              <a:t>Grafana</a:t>
            </a:r>
            <a:r>
              <a:rPr lang="zh-CN" altLang="en-US" dirty="0"/>
              <a:t>最常用的操作是数据源</a:t>
            </a:r>
            <a:r>
              <a:rPr lang="en-US" altLang="zh-CN" dirty="0"/>
              <a:t>(</a:t>
            </a:r>
            <a:r>
              <a:rPr lang="en-US" altLang="zh-CN" dirty="0" err="1"/>
              <a:t>DataSource</a:t>
            </a:r>
            <a:r>
              <a:rPr lang="en-US" altLang="zh-CN" dirty="0"/>
              <a:t>)</a:t>
            </a:r>
            <a:r>
              <a:rPr lang="zh-CN" altLang="en-US" dirty="0"/>
              <a:t>的配置，及面板</a:t>
            </a:r>
            <a:r>
              <a:rPr lang="en-US" altLang="zh-CN" dirty="0"/>
              <a:t>(Dashboard)</a:t>
            </a:r>
            <a:r>
              <a:rPr lang="zh-CN" altLang="en-US" dirty="0"/>
              <a:t>的编辑。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对于</a:t>
            </a:r>
            <a:r>
              <a:rPr lang="en-US" altLang="zh-CN" dirty="0"/>
              <a:t>Prometheus</a:t>
            </a:r>
            <a:r>
              <a:rPr lang="zh-CN" altLang="en-US" dirty="0"/>
              <a:t> 数据源的配置说明如下：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b="1" dirty="0"/>
              <a:t>Name</a:t>
            </a:r>
            <a:r>
              <a:rPr lang="en-US" altLang="zh-CN" dirty="0"/>
              <a:t>: </a:t>
            </a:r>
            <a:r>
              <a:rPr lang="zh-CN" altLang="en-US" dirty="0"/>
              <a:t>数据源名称；</a:t>
            </a:r>
            <a:r>
              <a:rPr lang="en-US" altLang="zh-CN" dirty="0"/>
              <a:t>Panel</a:t>
            </a:r>
            <a:r>
              <a:rPr lang="zh-CN" altLang="en-US" dirty="0"/>
              <a:t>中要引用这个名称</a:t>
            </a:r>
            <a:endParaRPr lang="en-US" altLang="zh-CN" dirty="0"/>
          </a:p>
          <a:p>
            <a:r>
              <a:rPr lang="en-US" altLang="zh-CN" b="1" dirty="0"/>
              <a:t>Default</a:t>
            </a:r>
            <a:r>
              <a:rPr lang="zh-CN" altLang="en-US" dirty="0"/>
              <a:t>：是否将该数据源设置为默认数据源。如果设置为默认数据源，</a:t>
            </a:r>
            <a:r>
              <a:rPr lang="en-US" altLang="zh-CN" dirty="0"/>
              <a:t>default</a:t>
            </a:r>
            <a:r>
              <a:rPr lang="zh-CN" altLang="en-US" dirty="0"/>
              <a:t>数据源将指向这个数据源</a:t>
            </a:r>
            <a:endParaRPr lang="en-US" altLang="zh-CN" dirty="0"/>
          </a:p>
          <a:p>
            <a:r>
              <a:rPr lang="en-US" altLang="zh-CN" b="1" dirty="0"/>
              <a:t>HTTP</a:t>
            </a:r>
            <a:r>
              <a:rPr lang="zh-CN" altLang="en-US" b="1" dirty="0"/>
              <a:t> </a:t>
            </a:r>
            <a:r>
              <a:rPr lang="en-US" altLang="zh-CN" b="1" dirty="0"/>
              <a:t>URL</a:t>
            </a:r>
            <a:r>
              <a:rPr lang="zh-CN" altLang="en-US" dirty="0"/>
              <a:t>： </a:t>
            </a:r>
            <a:r>
              <a:rPr lang="en-US" altLang="zh-CN" dirty="0"/>
              <a:t>Prometheus</a:t>
            </a:r>
            <a:r>
              <a:rPr lang="zh-CN" altLang="en-US" dirty="0"/>
              <a:t> </a:t>
            </a:r>
            <a:r>
              <a:rPr lang="en-US" altLang="zh-CN" dirty="0"/>
              <a:t>Server</a:t>
            </a:r>
            <a:r>
              <a:rPr lang="zh-CN" altLang="en-US" dirty="0"/>
              <a:t>的访问地址</a:t>
            </a:r>
            <a:endParaRPr lang="en-US" altLang="zh-CN" dirty="0"/>
          </a:p>
          <a:p>
            <a:r>
              <a:rPr lang="en-US" altLang="zh-CN" b="1" dirty="0"/>
              <a:t>HTTP</a:t>
            </a:r>
            <a:r>
              <a:rPr lang="zh-CN" altLang="en-US" b="1" dirty="0"/>
              <a:t> </a:t>
            </a:r>
            <a:r>
              <a:rPr lang="en-US" altLang="zh-CN" b="1" dirty="0"/>
              <a:t>Access</a:t>
            </a:r>
            <a:r>
              <a:rPr lang="en-US" altLang="zh-CN" dirty="0"/>
              <a:t>: </a:t>
            </a:r>
            <a:r>
              <a:rPr lang="zh-CN" altLang="en-US" dirty="0"/>
              <a:t> 数据源访问方式。</a:t>
            </a:r>
            <a:r>
              <a:rPr lang="en-US" altLang="zh-CN" dirty="0"/>
              <a:t>Server</a:t>
            </a:r>
            <a:r>
              <a:rPr lang="zh-CN" altLang="en-US" dirty="0"/>
              <a:t>方式，请求将转发到</a:t>
            </a:r>
            <a:r>
              <a:rPr lang="en-US" altLang="zh-CN" dirty="0"/>
              <a:t>Grafana</a:t>
            </a:r>
            <a:r>
              <a:rPr lang="zh-CN" altLang="en-US" dirty="0"/>
              <a:t>后端，有</a:t>
            </a:r>
            <a:r>
              <a:rPr lang="en-US" altLang="zh-CN" dirty="0"/>
              <a:t>Grafana</a:t>
            </a:r>
            <a:r>
              <a:rPr lang="zh-CN" altLang="en-US" dirty="0"/>
              <a:t>后端向</a:t>
            </a:r>
            <a:r>
              <a:rPr lang="en-US" altLang="zh-CN" dirty="0" err="1"/>
              <a:t>Pormetheus</a:t>
            </a:r>
            <a:r>
              <a:rPr lang="zh-CN" altLang="en-US" dirty="0"/>
              <a:t>请求；</a:t>
            </a:r>
            <a:r>
              <a:rPr lang="en-US" altLang="zh-CN" dirty="0"/>
              <a:t>Brower</a:t>
            </a:r>
            <a:r>
              <a:rPr lang="zh-CN" altLang="en-US" dirty="0"/>
              <a:t>方式，将从浏览器端执行向</a:t>
            </a:r>
            <a:r>
              <a:rPr lang="en-US" altLang="zh-CN" dirty="0"/>
              <a:t>Prometheus</a:t>
            </a:r>
            <a:r>
              <a:rPr lang="zh-CN" altLang="en-US" dirty="0"/>
              <a:t>请求，可能会有跨域问题。</a:t>
            </a:r>
            <a:endParaRPr lang="en-US" altLang="zh-CN" dirty="0"/>
          </a:p>
          <a:p>
            <a:endParaRPr lang="en-US" altLang="zh-CN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矩形 3"/>
          <p:cNvSpPr/>
          <p:nvPr/>
        </p:nvSpPr>
        <p:spPr>
          <a:xfrm>
            <a:off x="838200" y="365125"/>
            <a:ext cx="219500" cy="481036"/>
          </a:xfrm>
          <a:prstGeom prst="rect">
            <a:avLst/>
          </a:prstGeom>
          <a:solidFill>
            <a:srgbClr val="6CC6EA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66" name="Title 2"/>
          <p:cNvSpPr txBox="1">
            <a:spLocks noGrp="1"/>
          </p:cNvSpPr>
          <p:nvPr>
            <p:ph type="title"/>
          </p:nvPr>
        </p:nvSpPr>
        <p:spPr>
          <a:xfrm>
            <a:off x="1207698" y="365125"/>
            <a:ext cx="10146101" cy="481037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/>
              <a:t>Grafana</a:t>
            </a:r>
            <a:r>
              <a:rPr lang="zh-CN" altLang="en-US" dirty="0"/>
              <a:t> </a:t>
            </a:r>
            <a:r>
              <a:rPr lang="en-US" altLang="zh-CN" dirty="0"/>
              <a:t>Dashboard</a:t>
            </a:r>
            <a:endParaRPr dirty="0"/>
          </a:p>
        </p:txBody>
      </p:sp>
      <p:sp>
        <p:nvSpPr>
          <p:cNvPr id="28" name="Prometheus的告警分为两部分：…">
            <a:extLst>
              <a:ext uri="{FF2B5EF4-FFF2-40B4-BE49-F238E27FC236}">
                <a16:creationId xmlns:a16="http://schemas.microsoft.com/office/drawing/2014/main" id="{C064AB0E-22F3-C84E-83F7-660DB7818C07}"/>
              </a:ext>
            </a:extLst>
          </p:cNvPr>
          <p:cNvSpPr txBox="1"/>
          <p:nvPr/>
        </p:nvSpPr>
        <p:spPr>
          <a:xfrm>
            <a:off x="1079361" y="1012432"/>
            <a:ext cx="4813440" cy="3693319"/>
          </a:xfrm>
          <a:prstGeom prst="rect">
            <a:avLst/>
          </a:prstGeom>
          <a:solidFill>
            <a:srgbClr val="FE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r>
              <a:rPr lang="zh-CN" altLang="en-US" dirty="0"/>
              <a:t>对</a:t>
            </a:r>
            <a:r>
              <a:rPr lang="en-US" altLang="zh-CN" dirty="0"/>
              <a:t>Dashboard</a:t>
            </a:r>
            <a:r>
              <a:rPr lang="zh-CN" altLang="en-US" dirty="0"/>
              <a:t>的操作大多是对</a:t>
            </a:r>
            <a:r>
              <a:rPr lang="en-US" altLang="zh-CN" dirty="0"/>
              <a:t>Panel</a:t>
            </a:r>
            <a:r>
              <a:rPr lang="zh-CN" altLang="en-US" dirty="0"/>
              <a:t>的编辑。</a:t>
            </a:r>
            <a:endParaRPr lang="en-US" altLang="zh-CN" dirty="0"/>
          </a:p>
          <a:p>
            <a:r>
              <a:rPr lang="zh-CN" altLang="en-US" dirty="0"/>
              <a:t>以</a:t>
            </a:r>
            <a:r>
              <a:rPr lang="en-US" altLang="zh-CN" dirty="0"/>
              <a:t>Graph</a:t>
            </a:r>
            <a:r>
              <a:rPr lang="zh-CN" altLang="en-US" dirty="0"/>
              <a:t> </a:t>
            </a:r>
            <a:r>
              <a:rPr lang="en-US" altLang="zh-CN" dirty="0"/>
              <a:t>Panel</a:t>
            </a:r>
            <a:r>
              <a:rPr lang="zh-CN" altLang="en-US" dirty="0"/>
              <a:t>为例，说明</a:t>
            </a:r>
            <a:r>
              <a:rPr lang="en-US" altLang="zh-CN" dirty="0"/>
              <a:t>Panel</a:t>
            </a:r>
            <a:r>
              <a:rPr lang="zh-CN" altLang="en-US" dirty="0"/>
              <a:t>的编辑。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更多见：</a:t>
            </a:r>
            <a:endParaRPr lang="en-US" altLang="zh-CN" dirty="0"/>
          </a:p>
          <a:p>
            <a:r>
              <a:rPr lang="en-US" altLang="zh-CN" dirty="0">
                <a:hlinkClick r:id="rId3"/>
              </a:rPr>
              <a:t>http://confluence.alauda.cn/pages/viewpage.action?pageId=56989844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演示内容：</a:t>
            </a:r>
            <a:endParaRPr lang="en-US" altLang="zh-CN" dirty="0"/>
          </a:p>
          <a:p>
            <a:r>
              <a:rPr lang="en-US" altLang="zh-CN" dirty="0"/>
              <a:t>Panel</a:t>
            </a:r>
            <a:r>
              <a:rPr lang="zh-CN" altLang="en-US" dirty="0"/>
              <a:t>的编辑</a:t>
            </a:r>
            <a:endParaRPr lang="en-US" altLang="zh-CN" dirty="0"/>
          </a:p>
          <a:p>
            <a:r>
              <a:rPr lang="en-US" altLang="zh-CN" dirty="0"/>
              <a:t>Dashboard</a:t>
            </a:r>
            <a:r>
              <a:rPr lang="zh-CN" altLang="en-US" dirty="0"/>
              <a:t>的编辑</a:t>
            </a:r>
            <a:endParaRPr lang="en-US" altLang="zh-CN" dirty="0"/>
          </a:p>
          <a:p>
            <a:r>
              <a:rPr lang="zh-CN" altLang="en-US" dirty="0"/>
              <a:t>模块化</a:t>
            </a:r>
            <a:r>
              <a:rPr lang="en-US" altLang="zh-CN" dirty="0"/>
              <a:t>Dashboard</a:t>
            </a:r>
          </a:p>
          <a:p>
            <a:endParaRPr lang="en-US" altLang="zh-CN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140230B-8ACB-414C-B08D-52D6D1DE9F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3144" y="1012432"/>
            <a:ext cx="6299198" cy="5263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458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Title 2"/>
          <p:cNvSpPr txBox="1">
            <a:spLocks noGrp="1"/>
          </p:cNvSpPr>
          <p:nvPr>
            <p:ph type="title"/>
          </p:nvPr>
        </p:nvSpPr>
        <p:spPr>
          <a:xfrm>
            <a:off x="1207698" y="365125"/>
            <a:ext cx="10146101" cy="48103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Prometheus</a:t>
            </a:r>
            <a:r>
              <a:rPr lang="zh-CN" altLang="en-US" dirty="0"/>
              <a:t> 在平台的实践</a:t>
            </a:r>
            <a:endParaRPr dirty="0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77AF3620-EE7A-9F46-ACB7-DF30E34E58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40703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7DB8CA5-9145-1845-8658-D27C5484D591}"/>
              </a:ext>
            </a:extLst>
          </p:cNvPr>
          <p:cNvSpPr txBox="1"/>
          <p:nvPr/>
        </p:nvSpPr>
        <p:spPr>
          <a:xfrm>
            <a:off x="882977" y="1257930"/>
            <a:ext cx="4542141" cy="397031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kumimoji="0" lang="zh-CN" altLang="en-US" sz="1800" i="0" u="none" strike="noStrike" cap="none" spc="0" normalizeH="0" baseline="0" dirty="0">
                <a:ln>
                  <a:noFill/>
                </a:ln>
                <a:solidFill>
                  <a:srgbClr val="404040"/>
                </a:solidFill>
                <a:effectLst/>
                <a:uFillTx/>
                <a:latin typeface="+mn-ea"/>
                <a:cs typeface="Meslo LG M for Powerline" panose="020B0609030804020204" pitchFamily="49" charset="0"/>
                <a:sym typeface="Calibri"/>
              </a:rPr>
              <a:t>平台的监控</a:t>
            </a:r>
            <a:r>
              <a:rPr kumimoji="0" lang="en-US" altLang="zh-CN" sz="1800" i="0" u="none" strike="noStrike" cap="none" spc="0" normalizeH="0" baseline="0" dirty="0">
                <a:ln>
                  <a:noFill/>
                </a:ln>
                <a:solidFill>
                  <a:srgbClr val="404040"/>
                </a:solidFill>
                <a:effectLst/>
                <a:uFillTx/>
                <a:latin typeface="+mn-ea"/>
                <a:cs typeface="Meslo LG M for Powerline" panose="020B0609030804020204" pitchFamily="49" charset="0"/>
                <a:sym typeface="Calibri"/>
              </a:rPr>
              <a:t>/</a:t>
            </a:r>
            <a:r>
              <a:rPr kumimoji="0" lang="zh-CN" altLang="en-US" sz="1800" i="0" u="none" strike="noStrike" cap="none" spc="0" normalizeH="0" baseline="0" dirty="0">
                <a:ln>
                  <a:noFill/>
                </a:ln>
                <a:solidFill>
                  <a:srgbClr val="404040"/>
                </a:solidFill>
                <a:effectLst/>
                <a:uFillTx/>
                <a:latin typeface="+mn-ea"/>
                <a:cs typeface="Meslo LG M for Powerline" panose="020B0609030804020204" pitchFamily="49" charset="0"/>
                <a:sym typeface="Calibri"/>
              </a:rPr>
              <a:t>告警</a:t>
            </a:r>
            <a:r>
              <a:rPr kumimoji="0" lang="en-US" altLang="zh-CN" sz="1800" i="0" u="none" strike="noStrike" cap="none" spc="0" normalizeH="0" baseline="0" dirty="0">
                <a:ln>
                  <a:noFill/>
                </a:ln>
                <a:solidFill>
                  <a:srgbClr val="404040"/>
                </a:solidFill>
                <a:effectLst/>
                <a:uFillTx/>
                <a:latin typeface="+mn-ea"/>
                <a:cs typeface="Meslo LG M for Powerline" panose="020B0609030804020204" pitchFamily="49" charset="0"/>
                <a:sym typeface="Calibri"/>
              </a:rPr>
              <a:t>/</a:t>
            </a:r>
            <a:r>
              <a:rPr kumimoji="0" lang="zh-CN" altLang="en-US" sz="1800" i="0" u="none" strike="noStrike" cap="none" spc="0" normalizeH="0" baseline="0" dirty="0">
                <a:ln>
                  <a:noFill/>
                </a:ln>
                <a:solidFill>
                  <a:srgbClr val="404040"/>
                </a:solidFill>
                <a:effectLst/>
                <a:uFillTx/>
                <a:latin typeface="+mn-ea"/>
                <a:cs typeface="Meslo LG M for Powerline" panose="020B0609030804020204" pitchFamily="49" charset="0"/>
                <a:sym typeface="Calibri"/>
              </a:rPr>
              <a:t>通知功能都是基于</a:t>
            </a:r>
            <a:r>
              <a:rPr kumimoji="0" lang="en-US" altLang="zh-CN" sz="1800" i="0" u="none" strike="noStrike" cap="none" spc="0" normalizeH="0" baseline="0" dirty="0">
                <a:ln>
                  <a:noFill/>
                </a:ln>
                <a:solidFill>
                  <a:srgbClr val="404040"/>
                </a:solidFill>
                <a:effectLst/>
                <a:uFillTx/>
                <a:latin typeface="+mn-ea"/>
                <a:cs typeface="Meslo LG M for Powerline" panose="020B0609030804020204" pitchFamily="49" charset="0"/>
                <a:sym typeface="Calibri"/>
              </a:rPr>
              <a:t>Prometheus</a:t>
            </a:r>
            <a:r>
              <a:rPr kumimoji="0" lang="zh-CN" altLang="en-US" sz="1800" i="0" u="none" strike="noStrike" cap="none" spc="0" normalizeH="0" baseline="0" dirty="0">
                <a:ln>
                  <a:noFill/>
                </a:ln>
                <a:solidFill>
                  <a:srgbClr val="404040"/>
                </a:solidFill>
                <a:effectLst/>
                <a:uFillTx/>
                <a:latin typeface="+mn-ea"/>
                <a:cs typeface="Meslo LG M for Powerline" panose="020B0609030804020204" pitchFamily="49" charset="0"/>
                <a:sym typeface="Calibri"/>
              </a:rPr>
              <a:t>相关组件</a:t>
            </a:r>
            <a:r>
              <a:rPr lang="zh-CN" altLang="en-US" dirty="0">
                <a:latin typeface="+mn-ea"/>
                <a:cs typeface="Meslo LG M for Powerline" panose="020B0609030804020204" pitchFamily="49" charset="0"/>
              </a:rPr>
              <a:t>实现的</a:t>
            </a:r>
            <a:r>
              <a:rPr kumimoji="0" lang="zh-CN" altLang="en-US" sz="1800" i="0" u="none" strike="noStrike" cap="none" spc="0" normalizeH="0" baseline="0" dirty="0">
                <a:ln>
                  <a:noFill/>
                </a:ln>
                <a:solidFill>
                  <a:srgbClr val="404040"/>
                </a:solidFill>
                <a:effectLst/>
                <a:uFillTx/>
                <a:latin typeface="+mn-ea"/>
                <a:cs typeface="Meslo LG M for Powerline" panose="020B0609030804020204" pitchFamily="49" charset="0"/>
                <a:sym typeface="Calibri"/>
              </a:rPr>
              <a:t>。</a:t>
            </a:r>
            <a:endParaRPr kumimoji="0" lang="en-US" altLang="zh-CN" sz="1800" i="0" u="none" strike="noStrike" cap="none" spc="0" normalizeH="0" baseline="0" dirty="0">
              <a:ln>
                <a:noFill/>
              </a:ln>
              <a:solidFill>
                <a:srgbClr val="404040"/>
              </a:solidFill>
              <a:effectLst/>
              <a:uFillTx/>
              <a:latin typeface="+mn-ea"/>
              <a:cs typeface="Meslo LG M for Powerline" panose="020B0609030804020204" pitchFamily="49" charset="0"/>
              <a:sym typeface="Calibri"/>
            </a:endParaRPr>
          </a:p>
          <a:p>
            <a:endParaRPr kumimoji="0" lang="en-US" altLang="zh-CN" sz="1800" i="0" u="none" strike="noStrike" cap="none" spc="0" normalizeH="0" baseline="0" dirty="0">
              <a:ln>
                <a:noFill/>
              </a:ln>
              <a:solidFill>
                <a:srgbClr val="404040"/>
              </a:solidFill>
              <a:effectLst/>
              <a:uFillTx/>
              <a:latin typeface="+mn-ea"/>
              <a:cs typeface="Meslo LG M for Powerline" panose="020B0609030804020204" pitchFamily="49" charset="0"/>
              <a:sym typeface="Calibri"/>
            </a:endParaRPr>
          </a:p>
          <a:p>
            <a:r>
              <a:rPr lang="zh-CN" altLang="en-US" dirty="0">
                <a:latin typeface="+mn-ea"/>
                <a:cs typeface="Meslo LG M for Powerline" panose="020B0609030804020204" pitchFamily="49" charset="0"/>
              </a:rPr>
              <a:t>每个集群中使用</a:t>
            </a:r>
            <a:r>
              <a:rPr lang="en-US" altLang="zh-CN" dirty="0">
                <a:latin typeface="+mn-ea"/>
                <a:cs typeface="Meslo LG M for Powerline" panose="020B0609030804020204" pitchFamily="49" charset="0"/>
              </a:rPr>
              <a:t>Prometheus-operator</a:t>
            </a:r>
            <a:r>
              <a:rPr lang="zh-CN" altLang="en-US" dirty="0">
                <a:latin typeface="+mn-ea"/>
                <a:cs typeface="Meslo LG M for Powerline" panose="020B0609030804020204" pitchFamily="49" charset="0"/>
              </a:rPr>
              <a:t>管理</a:t>
            </a:r>
            <a:r>
              <a:rPr lang="en-US" altLang="zh-CN" dirty="0">
                <a:latin typeface="+mn-ea"/>
                <a:cs typeface="Meslo LG M for Powerline" panose="020B0609030804020204" pitchFamily="49" charset="0"/>
              </a:rPr>
              <a:t>Prometheus</a:t>
            </a:r>
            <a:r>
              <a:rPr lang="zh-CN" altLang="en-US" dirty="0">
                <a:latin typeface="+mn-ea"/>
                <a:cs typeface="Meslo LG M for Powerline" panose="020B0609030804020204" pitchFamily="49" charset="0"/>
              </a:rPr>
              <a:t>，由两个</a:t>
            </a:r>
            <a:r>
              <a:rPr lang="en-US" altLang="zh-CN" dirty="0">
                <a:latin typeface="+mn-ea"/>
                <a:cs typeface="Meslo LG M for Powerline" panose="020B0609030804020204" pitchFamily="49" charset="0"/>
              </a:rPr>
              <a:t>chart</a:t>
            </a:r>
            <a:r>
              <a:rPr lang="zh-CN" altLang="en-US" dirty="0">
                <a:latin typeface="+mn-ea"/>
                <a:cs typeface="Meslo LG M for Powerline" panose="020B0609030804020204" pitchFamily="49" charset="0"/>
              </a:rPr>
              <a:t>实现</a:t>
            </a:r>
            <a:endParaRPr lang="en-US" altLang="zh-CN" dirty="0">
              <a:latin typeface="+mn-ea"/>
              <a:cs typeface="Meslo LG M for Powerline" panose="020B0609030804020204" pitchFamily="49" charset="0"/>
            </a:endParaRPr>
          </a:p>
          <a:p>
            <a:r>
              <a:rPr lang="zh-CN" altLang="en-US" dirty="0">
                <a:latin typeface="+mn-ea"/>
                <a:cs typeface="Meslo LG M for Powerline" panose="020B0609030804020204" pitchFamily="49" charset="0"/>
              </a:rPr>
              <a:t>    </a:t>
            </a:r>
            <a:r>
              <a:rPr lang="en-US" altLang="zh-CN" dirty="0">
                <a:latin typeface="+mn-ea"/>
                <a:cs typeface="Meslo LG M for Powerline" panose="020B0609030804020204" pitchFamily="49" charset="0"/>
              </a:rPr>
              <a:t>Prometheus-operator</a:t>
            </a:r>
          </a:p>
          <a:p>
            <a:r>
              <a:rPr lang="zh-CN" altLang="en-US" dirty="0">
                <a:latin typeface="+mn-ea"/>
                <a:cs typeface="Meslo LG M for Powerline" panose="020B0609030804020204" pitchFamily="49" charset="0"/>
              </a:rPr>
              <a:t>    </a:t>
            </a:r>
            <a:r>
              <a:rPr lang="en-US" altLang="zh-CN" dirty="0" err="1">
                <a:latin typeface="+mn-ea"/>
                <a:cs typeface="Meslo LG M for Powerline" panose="020B0609030804020204" pitchFamily="49" charset="0"/>
              </a:rPr>
              <a:t>Kube</a:t>
            </a:r>
            <a:r>
              <a:rPr lang="en-US" altLang="zh-CN" dirty="0">
                <a:latin typeface="+mn-ea"/>
                <a:cs typeface="Meslo LG M for Powerline" panose="020B0609030804020204" pitchFamily="49" charset="0"/>
              </a:rPr>
              <a:t>-Prometheus</a:t>
            </a:r>
          </a:p>
          <a:p>
            <a:endParaRPr lang="en-US" altLang="zh-CN" dirty="0">
              <a:latin typeface="+mn-ea"/>
              <a:cs typeface="Meslo LG M for Powerline" panose="020B0609030804020204" pitchFamily="49" charset="0"/>
            </a:endParaRPr>
          </a:p>
          <a:p>
            <a:r>
              <a:rPr lang="en-US" altLang="zh-CN" dirty="0">
                <a:latin typeface="+mn-ea"/>
                <a:cs typeface="Meslo LG M for Powerline" panose="020B0609030804020204" pitchFamily="49" charset="0"/>
              </a:rPr>
              <a:t>Global</a:t>
            </a:r>
            <a:r>
              <a:rPr lang="zh-CN" altLang="en-US" dirty="0">
                <a:latin typeface="+mn-ea"/>
                <a:cs typeface="Meslo LG M for Powerline" panose="020B0609030804020204" pitchFamily="49" charset="0"/>
              </a:rPr>
              <a:t>集群通过以下组件通过对</a:t>
            </a:r>
            <a:r>
              <a:rPr lang="en-US" altLang="zh-CN" dirty="0">
                <a:latin typeface="+mn-ea"/>
                <a:cs typeface="Meslo LG M for Powerline" panose="020B0609030804020204" pitchFamily="49" charset="0"/>
              </a:rPr>
              <a:t>Prometheus</a:t>
            </a:r>
            <a:r>
              <a:rPr lang="zh-CN" altLang="en-US" dirty="0">
                <a:latin typeface="+mn-ea"/>
                <a:cs typeface="Meslo LG M for Powerline" panose="020B0609030804020204" pitchFamily="49" charset="0"/>
              </a:rPr>
              <a:t>查询、配置实现功能</a:t>
            </a:r>
            <a:endParaRPr lang="en-US" altLang="zh-CN" dirty="0">
              <a:latin typeface="+mn-ea"/>
              <a:cs typeface="Meslo LG M for Powerline" panose="020B0609030804020204" pitchFamily="49" charset="0"/>
            </a:endParaRPr>
          </a:p>
          <a:p>
            <a:r>
              <a:rPr lang="zh-CN" altLang="en-US" dirty="0">
                <a:latin typeface="+mn-ea"/>
                <a:cs typeface="Meslo LG M for Powerline" panose="020B0609030804020204" pitchFamily="49" charset="0"/>
              </a:rPr>
              <a:t>    </a:t>
            </a:r>
            <a:r>
              <a:rPr lang="en-US" altLang="zh-CN" dirty="0" err="1">
                <a:latin typeface="+mn-ea"/>
                <a:cs typeface="Meslo LG M for Powerline" panose="020B0609030804020204" pitchFamily="49" charset="0"/>
              </a:rPr>
              <a:t>Morgans</a:t>
            </a:r>
            <a:r>
              <a:rPr lang="zh-CN" altLang="en-US" dirty="0">
                <a:latin typeface="+mn-ea"/>
                <a:cs typeface="Meslo LG M for Powerline" panose="020B0609030804020204" pitchFamily="49" charset="0"/>
              </a:rPr>
              <a:t> 监控</a:t>
            </a:r>
            <a:endParaRPr lang="en-US" altLang="zh-CN" dirty="0">
              <a:latin typeface="+mn-ea"/>
              <a:cs typeface="Meslo LG M for Powerline" panose="020B0609030804020204" pitchFamily="49" charset="0"/>
            </a:endParaRPr>
          </a:p>
          <a:p>
            <a:r>
              <a:rPr lang="zh-CN" altLang="en-US" dirty="0">
                <a:latin typeface="+mn-ea"/>
                <a:cs typeface="Meslo LG M for Powerline" panose="020B0609030804020204" pitchFamily="49" charset="0"/>
              </a:rPr>
              <a:t>    </a:t>
            </a:r>
            <a:r>
              <a:rPr lang="en-US" altLang="zh-CN" dirty="0">
                <a:latin typeface="+mn-ea"/>
                <a:cs typeface="Meslo LG M for Powerline" panose="020B0609030804020204" pitchFamily="49" charset="0"/>
              </a:rPr>
              <a:t>Mars</a:t>
            </a:r>
            <a:r>
              <a:rPr lang="zh-CN" altLang="en-US" dirty="0">
                <a:latin typeface="+mn-ea"/>
                <a:cs typeface="Meslo LG M for Powerline" panose="020B0609030804020204" pitchFamily="49" charset="0"/>
              </a:rPr>
              <a:t>  日志告警</a:t>
            </a:r>
            <a:r>
              <a:rPr lang="en-US" altLang="zh-CN" dirty="0">
                <a:latin typeface="+mn-ea"/>
                <a:cs typeface="Meslo LG M for Powerline" panose="020B0609030804020204" pitchFamily="49" charset="0"/>
              </a:rPr>
              <a:t>/</a:t>
            </a:r>
            <a:r>
              <a:rPr lang="zh-CN" altLang="en-US" dirty="0">
                <a:latin typeface="+mn-ea"/>
                <a:cs typeface="Meslo LG M for Powerline" panose="020B0609030804020204" pitchFamily="49" charset="0"/>
              </a:rPr>
              <a:t>事件告警</a:t>
            </a:r>
            <a:endParaRPr lang="en-US" altLang="zh-CN" dirty="0">
              <a:latin typeface="+mn-ea"/>
              <a:cs typeface="Meslo LG M for Powerline" panose="020B0609030804020204" pitchFamily="49" charset="0"/>
            </a:endParaRPr>
          </a:p>
          <a:p>
            <a:r>
              <a:rPr lang="zh-CN" altLang="en-US" dirty="0">
                <a:latin typeface="+mn-ea"/>
                <a:cs typeface="Meslo LG M for Powerline" panose="020B0609030804020204" pitchFamily="49" charset="0"/>
              </a:rPr>
              <a:t>    </a:t>
            </a:r>
            <a:r>
              <a:rPr lang="en-US" altLang="zh-CN" dirty="0">
                <a:latin typeface="+mn-ea"/>
                <a:cs typeface="Meslo LG M for Powerline" panose="020B0609030804020204" pitchFamily="49" charset="0"/>
              </a:rPr>
              <a:t>Courier</a:t>
            </a:r>
            <a:r>
              <a:rPr lang="zh-CN" altLang="en-US" dirty="0">
                <a:latin typeface="+mn-ea"/>
                <a:cs typeface="Meslo LG M for Powerline" panose="020B0609030804020204" pitchFamily="49" charset="0"/>
              </a:rPr>
              <a:t>  通知</a:t>
            </a:r>
            <a:endParaRPr lang="en-US" altLang="zh-CN" dirty="0">
              <a:latin typeface="+mn-ea"/>
              <a:cs typeface="Meslo LG M for Powerline" panose="020B0609030804020204" pitchFamily="49" charset="0"/>
            </a:endParaRPr>
          </a:p>
          <a:p>
            <a:endParaRPr lang="en-US" altLang="zh-CN" dirty="0">
              <a:latin typeface="+mn-ea"/>
              <a:cs typeface="Meslo LG M for Powerline" panose="020B0609030804020204" pitchFamily="49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A024F84-B4F4-B042-B161-43FE71ED82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5118" y="0"/>
            <a:ext cx="6253250" cy="6455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763605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矩形 14"/>
          <p:cNvSpPr/>
          <p:nvPr/>
        </p:nvSpPr>
        <p:spPr>
          <a:xfrm>
            <a:off x="-1" y="-310"/>
            <a:ext cx="12192001" cy="6484041"/>
          </a:xfrm>
          <a:prstGeom prst="rect">
            <a:avLst/>
          </a:prstGeom>
          <a:solidFill>
            <a:srgbClr val="59ABD3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9" name="矩形 3"/>
          <p:cNvSpPr/>
          <p:nvPr/>
        </p:nvSpPr>
        <p:spPr>
          <a:xfrm>
            <a:off x="4078460" y="1434016"/>
            <a:ext cx="281513" cy="549728"/>
          </a:xfrm>
          <a:prstGeom prst="rect">
            <a:avLst/>
          </a:prstGeom>
          <a:solidFill>
            <a:srgbClr val="6CC6EA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90" name="文本框 4"/>
          <p:cNvSpPr txBox="1"/>
          <p:nvPr/>
        </p:nvSpPr>
        <p:spPr>
          <a:xfrm>
            <a:off x="4523643" y="1429746"/>
            <a:ext cx="7163228" cy="553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3000" spc="225">
                <a:solidFill>
                  <a:srgbClr val="FFFFFF"/>
                </a:solidFill>
                <a:latin typeface="微软雅黑 Light"/>
                <a:ea typeface="微软雅黑 Light"/>
                <a:cs typeface="微软雅黑 Light"/>
                <a:sym typeface="微软雅黑 Light"/>
              </a:defRPr>
            </a:lvl1pPr>
          </a:lstStyle>
          <a:p>
            <a:r>
              <a:rPr lang="en-US" altLang="zh-CN" dirty="0"/>
              <a:t>Prometheus/Prometheus-operator</a:t>
            </a:r>
            <a:endParaRPr dirty="0"/>
          </a:p>
        </p:txBody>
      </p:sp>
      <p:sp>
        <p:nvSpPr>
          <p:cNvPr id="191" name="文本框 9"/>
          <p:cNvSpPr txBox="1"/>
          <p:nvPr/>
        </p:nvSpPr>
        <p:spPr>
          <a:xfrm>
            <a:off x="4554109" y="2283771"/>
            <a:ext cx="7152357" cy="553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3000" spc="225">
                <a:solidFill>
                  <a:srgbClr val="FEFFFF"/>
                </a:solidFill>
                <a:latin typeface="微软雅黑 Light"/>
                <a:ea typeface="微软雅黑 Light"/>
                <a:cs typeface="微软雅黑 Light"/>
                <a:sym typeface="微软雅黑 Light"/>
              </a:defRPr>
            </a:lvl1pPr>
          </a:lstStyle>
          <a:p>
            <a:r>
              <a:rPr lang="en-US" altLang="zh-CN" dirty="0"/>
              <a:t>Exporter</a:t>
            </a:r>
            <a:r>
              <a:rPr lang="zh-CN" altLang="en-US" dirty="0"/>
              <a:t>是什么</a:t>
            </a:r>
            <a:endParaRPr dirty="0"/>
          </a:p>
        </p:txBody>
      </p:sp>
      <p:sp>
        <p:nvSpPr>
          <p:cNvPr id="192" name="文本框 13"/>
          <p:cNvSpPr txBox="1"/>
          <p:nvPr/>
        </p:nvSpPr>
        <p:spPr>
          <a:xfrm>
            <a:off x="4554956" y="3213328"/>
            <a:ext cx="7163228" cy="553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3000" spc="225">
                <a:solidFill>
                  <a:srgbClr val="FFFFFF"/>
                </a:solidFill>
                <a:latin typeface="微软雅黑 Light"/>
                <a:ea typeface="微软雅黑 Light"/>
                <a:cs typeface="微软雅黑 Light"/>
                <a:sym typeface="微软雅黑 Light"/>
              </a:defRPr>
            </a:lvl1pPr>
          </a:lstStyle>
          <a:p>
            <a:r>
              <a:rPr lang="en-US" altLang="zh-CN" dirty="0" err="1"/>
              <a:t>PromQL</a:t>
            </a:r>
            <a:r>
              <a:rPr lang="zh-CN" altLang="en-US" dirty="0"/>
              <a:t>怎么写</a:t>
            </a:r>
            <a:endParaRPr dirty="0"/>
          </a:p>
        </p:txBody>
      </p:sp>
      <p:sp>
        <p:nvSpPr>
          <p:cNvPr id="195" name="文本框 9"/>
          <p:cNvSpPr txBox="1"/>
          <p:nvPr/>
        </p:nvSpPr>
        <p:spPr>
          <a:xfrm>
            <a:off x="2088135" y="1132896"/>
            <a:ext cx="2121196" cy="2936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8000" spc="600">
                <a:solidFill>
                  <a:srgbClr val="FEFFFF"/>
                </a:solidFill>
                <a:latin typeface="微软雅黑 Light"/>
                <a:ea typeface="微软雅黑 Light"/>
                <a:cs typeface="微软雅黑 Light"/>
                <a:sym typeface="微软雅黑 Light"/>
              </a:defRPr>
            </a:lvl1pPr>
          </a:lstStyle>
          <a:p>
            <a:r>
              <a:t>目录</a:t>
            </a:r>
          </a:p>
        </p:txBody>
      </p:sp>
      <p:sp>
        <p:nvSpPr>
          <p:cNvPr id="196" name="矩形 3"/>
          <p:cNvSpPr/>
          <p:nvPr/>
        </p:nvSpPr>
        <p:spPr>
          <a:xfrm>
            <a:off x="1705791" y="1329219"/>
            <a:ext cx="68033" cy="2543595"/>
          </a:xfrm>
          <a:prstGeom prst="rect">
            <a:avLst/>
          </a:prstGeom>
          <a:solidFill>
            <a:schemeClr val="accent2"/>
          </a:solidFill>
          <a:ln w="12700">
            <a:solidFill>
              <a:srgbClr val="1E5C7E"/>
            </a:solidFill>
            <a:miter/>
          </a:ln>
        </p:spPr>
        <p:txBody>
          <a:bodyPr lIns="45719" rIns="45719" anchor="ctr"/>
          <a:lstStyle/>
          <a:p>
            <a:pPr>
              <a:defRPr>
                <a:solidFill>
                  <a:srgbClr val="FEFFFF"/>
                </a:solidFill>
              </a:defRPr>
            </a:pPr>
            <a:endParaRPr/>
          </a:p>
        </p:txBody>
      </p:sp>
      <p:sp>
        <p:nvSpPr>
          <p:cNvPr id="12" name="文本框 13">
            <a:extLst>
              <a:ext uri="{FF2B5EF4-FFF2-40B4-BE49-F238E27FC236}">
                <a16:creationId xmlns:a16="http://schemas.microsoft.com/office/drawing/2014/main" id="{65D121A9-5741-E34F-9B27-5A73A9BC353A}"/>
              </a:ext>
            </a:extLst>
          </p:cNvPr>
          <p:cNvSpPr txBox="1"/>
          <p:nvPr/>
        </p:nvSpPr>
        <p:spPr>
          <a:xfrm>
            <a:off x="4559099" y="4024257"/>
            <a:ext cx="7163228" cy="553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3000" spc="225">
                <a:solidFill>
                  <a:srgbClr val="FFFFFF"/>
                </a:solidFill>
                <a:latin typeface="微软雅黑 Light"/>
                <a:ea typeface="微软雅黑 Light"/>
                <a:cs typeface="微软雅黑 Light"/>
                <a:sym typeface="微软雅黑 Light"/>
              </a:defRPr>
            </a:lvl1pPr>
          </a:lstStyle>
          <a:p>
            <a:r>
              <a:rPr lang="zh-CN" altLang="en-US" dirty="0"/>
              <a:t>创建</a:t>
            </a:r>
            <a:r>
              <a:rPr lang="en-US" altLang="zh-CN" dirty="0"/>
              <a:t>Grafana</a:t>
            </a:r>
            <a:r>
              <a:rPr lang="zh-CN" altLang="en-US" dirty="0"/>
              <a:t>的</a:t>
            </a:r>
            <a:r>
              <a:rPr lang="en-US" altLang="zh-CN" dirty="0"/>
              <a:t>Dashboard</a:t>
            </a:r>
            <a:endParaRPr dirty="0"/>
          </a:p>
        </p:txBody>
      </p:sp>
      <p:sp>
        <p:nvSpPr>
          <p:cNvPr id="13" name="矩形 3">
            <a:extLst>
              <a:ext uri="{FF2B5EF4-FFF2-40B4-BE49-F238E27FC236}">
                <a16:creationId xmlns:a16="http://schemas.microsoft.com/office/drawing/2014/main" id="{DA49CA67-830F-6E4E-BFC3-2B31539B9C0E}"/>
              </a:ext>
            </a:extLst>
          </p:cNvPr>
          <p:cNvSpPr/>
          <p:nvPr/>
        </p:nvSpPr>
        <p:spPr>
          <a:xfrm>
            <a:off x="4068574" y="2291495"/>
            <a:ext cx="281513" cy="549728"/>
          </a:xfrm>
          <a:prstGeom prst="rect">
            <a:avLst/>
          </a:prstGeom>
          <a:solidFill>
            <a:srgbClr val="6CC6EA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" name="矩形 3">
            <a:extLst>
              <a:ext uri="{FF2B5EF4-FFF2-40B4-BE49-F238E27FC236}">
                <a16:creationId xmlns:a16="http://schemas.microsoft.com/office/drawing/2014/main" id="{DA7BB352-012B-6348-BBE1-10C132271D93}"/>
              </a:ext>
            </a:extLst>
          </p:cNvPr>
          <p:cNvSpPr/>
          <p:nvPr/>
        </p:nvSpPr>
        <p:spPr>
          <a:xfrm>
            <a:off x="4068574" y="3159994"/>
            <a:ext cx="282400" cy="549728"/>
          </a:xfrm>
          <a:prstGeom prst="rect">
            <a:avLst/>
          </a:prstGeom>
          <a:solidFill>
            <a:srgbClr val="6CC6EA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" name="矩形 3">
            <a:extLst>
              <a:ext uri="{FF2B5EF4-FFF2-40B4-BE49-F238E27FC236}">
                <a16:creationId xmlns:a16="http://schemas.microsoft.com/office/drawing/2014/main" id="{E0ABC2DD-59F7-A64A-81BD-5E756018C550}"/>
              </a:ext>
            </a:extLst>
          </p:cNvPr>
          <p:cNvSpPr/>
          <p:nvPr/>
        </p:nvSpPr>
        <p:spPr>
          <a:xfrm>
            <a:off x="4068330" y="4016778"/>
            <a:ext cx="281513" cy="549728"/>
          </a:xfrm>
          <a:prstGeom prst="rect">
            <a:avLst/>
          </a:prstGeom>
          <a:solidFill>
            <a:srgbClr val="6CC6EA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6" name="矩形 3">
            <a:extLst>
              <a:ext uri="{FF2B5EF4-FFF2-40B4-BE49-F238E27FC236}">
                <a16:creationId xmlns:a16="http://schemas.microsoft.com/office/drawing/2014/main" id="{4061E7D8-ADAB-F44E-ADDE-7E99B667EF25}"/>
              </a:ext>
            </a:extLst>
          </p:cNvPr>
          <p:cNvSpPr/>
          <p:nvPr/>
        </p:nvSpPr>
        <p:spPr>
          <a:xfrm>
            <a:off x="4049724" y="4897341"/>
            <a:ext cx="281513" cy="549728"/>
          </a:xfrm>
          <a:prstGeom prst="rect">
            <a:avLst/>
          </a:prstGeom>
          <a:solidFill>
            <a:srgbClr val="6CC6EA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" name="文本框 13">
            <a:extLst>
              <a:ext uri="{FF2B5EF4-FFF2-40B4-BE49-F238E27FC236}">
                <a16:creationId xmlns:a16="http://schemas.microsoft.com/office/drawing/2014/main" id="{20AB1289-4E56-4A40-808A-B09D1D178979}"/>
              </a:ext>
            </a:extLst>
          </p:cNvPr>
          <p:cNvSpPr txBox="1"/>
          <p:nvPr/>
        </p:nvSpPr>
        <p:spPr>
          <a:xfrm>
            <a:off x="4612346" y="4936820"/>
            <a:ext cx="7163228" cy="553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3000" spc="225">
                <a:solidFill>
                  <a:srgbClr val="FFFFFF"/>
                </a:solidFill>
                <a:latin typeface="微软雅黑 Light"/>
                <a:ea typeface="微软雅黑 Light"/>
                <a:cs typeface="微软雅黑 Light"/>
                <a:sym typeface="微软雅黑 Light"/>
              </a:defRPr>
            </a:lvl1pPr>
          </a:lstStyle>
          <a:p>
            <a:r>
              <a:rPr lang="en-US" altLang="zh-CN" dirty="0"/>
              <a:t>Prometheus</a:t>
            </a:r>
            <a:r>
              <a:rPr lang="zh-CN" altLang="en-US" dirty="0"/>
              <a:t>在平台的实践</a:t>
            </a:r>
            <a:endParaRPr dirty="0"/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Title 2"/>
          <p:cNvSpPr txBox="1">
            <a:spLocks noGrp="1"/>
          </p:cNvSpPr>
          <p:nvPr>
            <p:ph type="title"/>
          </p:nvPr>
        </p:nvSpPr>
        <p:spPr>
          <a:xfrm>
            <a:off x="1207698" y="365125"/>
            <a:ext cx="10146101" cy="481037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监控</a:t>
            </a:r>
            <a:endParaRPr dirty="0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77AF3620-EE7A-9F46-ACB7-DF30E34E58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40703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7DB8CA5-9145-1845-8658-D27C5484D591}"/>
              </a:ext>
            </a:extLst>
          </p:cNvPr>
          <p:cNvSpPr txBox="1"/>
          <p:nvPr/>
        </p:nvSpPr>
        <p:spPr>
          <a:xfrm>
            <a:off x="882977" y="1257930"/>
            <a:ext cx="4542141" cy="48013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lang="zh-CN" altLang="en-US" dirty="0"/>
              <a:t>监控功能的实现主要由</a:t>
            </a:r>
            <a:r>
              <a:rPr lang="en-US" altLang="zh-CN" dirty="0" err="1"/>
              <a:t>Morgans</a:t>
            </a:r>
            <a:r>
              <a:rPr lang="zh-CN" altLang="en-US" dirty="0"/>
              <a:t>组件完成。</a:t>
            </a:r>
          </a:p>
          <a:p>
            <a:r>
              <a:rPr lang="en-US" altLang="zh-CN" dirty="0" err="1"/>
              <a:t>Morgans</a:t>
            </a:r>
            <a:r>
              <a:rPr lang="zh-CN" altLang="en-US" dirty="0"/>
              <a:t>组件以</a:t>
            </a:r>
            <a:r>
              <a:rPr lang="en-US" altLang="zh-CN" dirty="0"/>
              <a:t>Prometheus</a:t>
            </a:r>
            <a:r>
              <a:rPr lang="zh-CN" altLang="en-US" dirty="0"/>
              <a:t>为数据后端，封装了</a:t>
            </a:r>
            <a:r>
              <a:rPr lang="en-US" altLang="zh-CN" dirty="0"/>
              <a:t>Prometheus</a:t>
            </a:r>
            <a:r>
              <a:rPr lang="zh-CN" altLang="en-US" dirty="0"/>
              <a:t>查询相关</a:t>
            </a:r>
            <a:r>
              <a:rPr lang="en-US" altLang="zh-CN" dirty="0"/>
              <a:t>API</a:t>
            </a:r>
            <a:r>
              <a:rPr lang="zh-CN" altLang="en-US" dirty="0"/>
              <a:t>，由此可以通过</a:t>
            </a:r>
            <a:r>
              <a:rPr lang="en-US" altLang="zh-CN" dirty="0" err="1"/>
              <a:t>Morgans</a:t>
            </a:r>
            <a:r>
              <a:rPr lang="zh-CN" altLang="en-US" dirty="0"/>
              <a:t>组件的</a:t>
            </a:r>
            <a:r>
              <a:rPr lang="en-US" altLang="zh-CN" dirty="0"/>
              <a:t>metrics API</a:t>
            </a:r>
            <a:r>
              <a:rPr lang="zh-CN" altLang="en-US" dirty="0"/>
              <a:t>查询</a:t>
            </a:r>
            <a:r>
              <a:rPr lang="en-US" altLang="zh-CN" dirty="0"/>
              <a:t>Prometheus</a:t>
            </a:r>
            <a:r>
              <a:rPr lang="zh-CN" altLang="en-US" dirty="0"/>
              <a:t>数据。同时聚合部分常用监控数据为容器平台的内置监控指标</a:t>
            </a:r>
            <a:r>
              <a:rPr lang="en-US" altLang="zh-CN" dirty="0"/>
              <a:t>,</a:t>
            </a:r>
            <a:r>
              <a:rPr lang="zh-CN" altLang="en-US" dirty="0"/>
              <a:t>用于容器平台的监控。</a:t>
            </a:r>
          </a:p>
          <a:p>
            <a:endParaRPr lang="en-US" altLang="zh-CN" dirty="0"/>
          </a:p>
          <a:p>
            <a:r>
              <a:rPr lang="zh-CN" altLang="en-US" dirty="0"/>
              <a:t>实现流程：</a:t>
            </a:r>
          </a:p>
          <a:p>
            <a:r>
              <a:rPr lang="en-US" altLang="zh-CN" dirty="0"/>
              <a:t>1 </a:t>
            </a:r>
            <a:r>
              <a:rPr lang="zh-CN" altLang="en-US" dirty="0"/>
              <a:t>前端通过</a:t>
            </a:r>
            <a:r>
              <a:rPr lang="en-US" altLang="zh-CN" dirty="0" err="1"/>
              <a:t>Morgans</a:t>
            </a:r>
            <a:r>
              <a:rPr lang="zh-CN" altLang="en-US" dirty="0"/>
              <a:t>的</a:t>
            </a:r>
            <a:r>
              <a:rPr lang="en-US" altLang="zh-CN" dirty="0"/>
              <a:t>query/</a:t>
            </a:r>
            <a:r>
              <a:rPr lang="en-US" altLang="zh-CN" dirty="0" err="1"/>
              <a:t>query_range</a:t>
            </a:r>
            <a:r>
              <a:rPr lang="en-US" altLang="zh-CN" dirty="0"/>
              <a:t> </a:t>
            </a:r>
            <a:r>
              <a:rPr lang="en-US" altLang="zh-CN" dirty="0" err="1"/>
              <a:t>api</a:t>
            </a:r>
            <a:r>
              <a:rPr lang="zh-CN" altLang="en-US" dirty="0"/>
              <a:t>，查询相应指标。</a:t>
            </a:r>
          </a:p>
          <a:p>
            <a:r>
              <a:rPr lang="en-US" altLang="zh-CN" dirty="0"/>
              <a:t>2 </a:t>
            </a:r>
            <a:r>
              <a:rPr lang="en-US" altLang="zh-CN" dirty="0" err="1"/>
              <a:t>Morgans</a:t>
            </a:r>
            <a:r>
              <a:rPr lang="zh-CN" altLang="en-US" dirty="0"/>
              <a:t>解析 </a:t>
            </a:r>
            <a:r>
              <a:rPr lang="en-US" altLang="zh-CN" dirty="0" err="1"/>
              <a:t>api</a:t>
            </a:r>
            <a:r>
              <a:rPr lang="zh-CN" altLang="en-US" dirty="0"/>
              <a:t>请求，将监控指标转换成</a:t>
            </a:r>
            <a:r>
              <a:rPr lang="en-US" altLang="zh-CN" dirty="0" err="1"/>
              <a:t>PromQL</a:t>
            </a:r>
            <a:r>
              <a:rPr lang="zh-CN" altLang="en-US" dirty="0"/>
              <a:t>语句，向请求集群的</a:t>
            </a:r>
            <a:r>
              <a:rPr lang="en-US" altLang="zh-CN" dirty="0"/>
              <a:t>Prometheus</a:t>
            </a:r>
            <a:r>
              <a:rPr lang="zh-CN" altLang="en-US" dirty="0"/>
              <a:t>发送该</a:t>
            </a:r>
            <a:r>
              <a:rPr lang="en-US" altLang="zh-CN" dirty="0" err="1"/>
              <a:t>PromQL</a:t>
            </a:r>
            <a:r>
              <a:rPr lang="zh-CN" altLang="en-US" dirty="0"/>
              <a:t>请求。</a:t>
            </a:r>
          </a:p>
          <a:p>
            <a:r>
              <a:rPr lang="en-US" altLang="zh-CN" dirty="0"/>
              <a:t>3 </a:t>
            </a:r>
            <a:r>
              <a:rPr lang="en-US" altLang="zh-CN" dirty="0" err="1"/>
              <a:t>Morgans</a:t>
            </a:r>
            <a:r>
              <a:rPr lang="zh-CN" altLang="en-US" dirty="0"/>
              <a:t>接收请求结果，解析结果，并返回给请求端。</a:t>
            </a:r>
          </a:p>
          <a:p>
            <a:br>
              <a:rPr lang="zh-CN" altLang="en-US" dirty="0"/>
            </a:b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4489043-7439-5A45-A958-E5A4052C17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6836" y="1103138"/>
            <a:ext cx="3467100" cy="427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837029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Title 2"/>
          <p:cNvSpPr txBox="1">
            <a:spLocks noGrp="1"/>
          </p:cNvSpPr>
          <p:nvPr>
            <p:ph type="title"/>
          </p:nvPr>
        </p:nvSpPr>
        <p:spPr>
          <a:xfrm>
            <a:off x="1207698" y="365125"/>
            <a:ext cx="10146101" cy="481037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告警</a:t>
            </a:r>
            <a:endParaRPr dirty="0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77AF3620-EE7A-9F46-ACB7-DF30E34E58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40703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7DB8CA5-9145-1845-8658-D27C5484D591}"/>
              </a:ext>
            </a:extLst>
          </p:cNvPr>
          <p:cNvSpPr txBox="1"/>
          <p:nvPr/>
        </p:nvSpPr>
        <p:spPr>
          <a:xfrm>
            <a:off x="882977" y="1257930"/>
            <a:ext cx="4542141" cy="48013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lang="zh-CN" altLang="en-US" dirty="0"/>
              <a:t>告警功能的实现在产品版本上有较大变化。</a:t>
            </a:r>
            <a:r>
              <a:rPr lang="en-US" altLang="zh-CN" dirty="0"/>
              <a:t>ACE</a:t>
            </a:r>
            <a:r>
              <a:rPr lang="zh-CN" altLang="en-US" dirty="0"/>
              <a:t>，</a:t>
            </a:r>
            <a:r>
              <a:rPr lang="en-US" altLang="zh-CN" dirty="0"/>
              <a:t>ACP2.0/2.1</a:t>
            </a:r>
            <a:r>
              <a:rPr lang="zh-CN" altLang="en-US" dirty="0"/>
              <a:t>主要有</a:t>
            </a:r>
            <a:r>
              <a:rPr lang="en-US" altLang="zh-CN" dirty="0" err="1"/>
              <a:t>Morgans</a:t>
            </a:r>
            <a:r>
              <a:rPr lang="zh-CN" altLang="en-US" dirty="0"/>
              <a:t>组件实现；</a:t>
            </a:r>
            <a:endParaRPr lang="en-US" altLang="zh-CN" dirty="0"/>
          </a:p>
          <a:p>
            <a:r>
              <a:rPr lang="en-US" altLang="zh-CN" dirty="0"/>
              <a:t>ACP2.2</a:t>
            </a:r>
            <a:r>
              <a:rPr lang="zh-CN" altLang="en-US" dirty="0"/>
              <a:t>及以后版本有</a:t>
            </a:r>
            <a:r>
              <a:rPr lang="en-US" altLang="zh-CN" dirty="0"/>
              <a:t>K8S</a:t>
            </a:r>
            <a:r>
              <a:rPr lang="zh-CN" altLang="en-US" dirty="0"/>
              <a:t>的标准</a:t>
            </a:r>
            <a:r>
              <a:rPr lang="en-US" altLang="zh-CN" dirty="0"/>
              <a:t>API</a:t>
            </a:r>
            <a:r>
              <a:rPr lang="zh-CN" altLang="en-US" dirty="0"/>
              <a:t>操作</a:t>
            </a:r>
            <a:r>
              <a:rPr lang="en-US" altLang="zh-CN" dirty="0" err="1"/>
              <a:t>PrometheusRule</a:t>
            </a:r>
            <a:r>
              <a:rPr lang="zh-CN" altLang="en-US" dirty="0"/>
              <a:t>资源完成。</a:t>
            </a:r>
          </a:p>
          <a:p>
            <a:endParaRPr lang="en-US" altLang="zh-CN" dirty="0"/>
          </a:p>
          <a:p>
            <a:r>
              <a:rPr lang="zh-CN" altLang="en-US" dirty="0"/>
              <a:t>实现流程：</a:t>
            </a:r>
          </a:p>
          <a:p>
            <a:r>
              <a:rPr lang="en-US" altLang="zh-CN" dirty="0"/>
              <a:t>1 </a:t>
            </a:r>
            <a:r>
              <a:rPr lang="zh-CN" altLang="en-US" dirty="0"/>
              <a:t>前端通过</a:t>
            </a:r>
            <a:r>
              <a:rPr lang="en-US" altLang="zh-CN" dirty="0" err="1"/>
              <a:t>Morgans</a:t>
            </a:r>
            <a:r>
              <a:rPr lang="zh-CN" altLang="en-US" dirty="0"/>
              <a:t>或标准</a:t>
            </a:r>
            <a:r>
              <a:rPr lang="en-US" altLang="zh-CN" dirty="0" err="1"/>
              <a:t>api</a:t>
            </a:r>
            <a:r>
              <a:rPr lang="zh-CN" altLang="en-US" dirty="0"/>
              <a:t>创建</a:t>
            </a:r>
            <a:r>
              <a:rPr lang="en-US" altLang="zh-CN" dirty="0" err="1"/>
              <a:t>PrometheusRule</a:t>
            </a:r>
            <a:r>
              <a:rPr lang="zh-CN" altLang="en-US" dirty="0"/>
              <a:t>，完成告警的创建、更新。</a:t>
            </a:r>
          </a:p>
          <a:p>
            <a:r>
              <a:rPr lang="en-US" altLang="zh-CN" dirty="0"/>
              <a:t>2 Prometheus-operator</a:t>
            </a:r>
            <a:r>
              <a:rPr lang="zh-CN" altLang="en-US" dirty="0"/>
              <a:t>将 </a:t>
            </a:r>
            <a:r>
              <a:rPr lang="en-US" altLang="zh-CN" dirty="0" err="1"/>
              <a:t>PrometheusRule</a:t>
            </a:r>
            <a:r>
              <a:rPr lang="zh-CN" altLang="en-US" dirty="0"/>
              <a:t>资源解析为</a:t>
            </a:r>
            <a:r>
              <a:rPr lang="en-US" altLang="zh-CN" dirty="0"/>
              <a:t>Prometheus Server</a:t>
            </a:r>
            <a:r>
              <a:rPr lang="zh-CN" altLang="en-US" dirty="0"/>
              <a:t>的</a:t>
            </a:r>
            <a:r>
              <a:rPr lang="en-US" altLang="zh-CN" dirty="0"/>
              <a:t>alerting rule</a:t>
            </a:r>
            <a:r>
              <a:rPr lang="zh-CN" altLang="en-US" dirty="0"/>
              <a:t>配置，同步到</a:t>
            </a:r>
            <a:r>
              <a:rPr lang="en-US" altLang="zh-CN" dirty="0"/>
              <a:t>Prometheus Server</a:t>
            </a:r>
            <a:r>
              <a:rPr lang="zh-CN" altLang="en-US" dirty="0"/>
              <a:t>。</a:t>
            </a:r>
            <a:r>
              <a:rPr lang="en-US" altLang="zh-CN" dirty="0"/>
              <a:t>Prometheus Server</a:t>
            </a:r>
            <a:r>
              <a:rPr lang="zh-CN" altLang="en-US" dirty="0"/>
              <a:t>会评估告警，触发告警。</a:t>
            </a:r>
          </a:p>
          <a:p>
            <a:r>
              <a:rPr lang="en-US" altLang="zh-CN" dirty="0"/>
              <a:t>3. </a:t>
            </a:r>
            <a:r>
              <a:rPr lang="zh-CN" altLang="en-US" dirty="0"/>
              <a:t>查询告警则会查看对应的</a:t>
            </a:r>
            <a:r>
              <a:rPr lang="en-US" altLang="zh-CN" dirty="0" err="1"/>
              <a:t>PrometheusRule</a:t>
            </a:r>
            <a:r>
              <a:rPr lang="zh-CN" altLang="en-US" dirty="0"/>
              <a:t>，告警状态通过</a:t>
            </a:r>
            <a:r>
              <a:rPr lang="en-US" altLang="zh-CN" dirty="0" err="1"/>
              <a:t>Morgans</a:t>
            </a:r>
            <a:r>
              <a:rPr lang="zh-CN" altLang="en-US" dirty="0"/>
              <a:t>的</a:t>
            </a:r>
            <a:r>
              <a:rPr lang="en-US" altLang="zh-CN" dirty="0"/>
              <a:t>query</a:t>
            </a:r>
            <a:r>
              <a:rPr lang="zh-CN" altLang="en-US" dirty="0"/>
              <a:t>接口从</a:t>
            </a:r>
            <a:r>
              <a:rPr lang="en-US" altLang="zh-CN" dirty="0"/>
              <a:t>Prometheus Server</a:t>
            </a:r>
            <a:r>
              <a:rPr lang="zh-CN" altLang="en-US" dirty="0"/>
              <a:t>取得。</a:t>
            </a:r>
          </a:p>
          <a:p>
            <a:r>
              <a:rPr lang="en-US" altLang="zh-CN" dirty="0"/>
              <a:t>4 </a:t>
            </a:r>
            <a:r>
              <a:rPr lang="zh-CN" altLang="en-US" dirty="0"/>
              <a:t>删除告警，则删除对应的</a:t>
            </a:r>
            <a:r>
              <a:rPr lang="en-US" altLang="zh-CN" dirty="0" err="1"/>
              <a:t>PrometheusRule</a:t>
            </a:r>
            <a:r>
              <a:rPr lang="zh-CN" altLang="en-US" dirty="0"/>
              <a:t>。</a:t>
            </a:r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693A12D-BCB9-CB4C-B720-B99A14593F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6799" y="1395853"/>
            <a:ext cx="5207000" cy="433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850525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Title 2"/>
          <p:cNvSpPr txBox="1">
            <a:spLocks noGrp="1"/>
          </p:cNvSpPr>
          <p:nvPr>
            <p:ph type="title"/>
          </p:nvPr>
        </p:nvSpPr>
        <p:spPr>
          <a:xfrm>
            <a:off x="1207698" y="365125"/>
            <a:ext cx="10146101" cy="481037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告警的使用</a:t>
            </a:r>
            <a:endParaRPr dirty="0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77AF3620-EE7A-9F46-ACB7-DF30E34E58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40703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7DB8CA5-9145-1845-8658-D27C5484D591}"/>
              </a:ext>
            </a:extLst>
          </p:cNvPr>
          <p:cNvSpPr txBox="1"/>
          <p:nvPr/>
        </p:nvSpPr>
        <p:spPr>
          <a:xfrm>
            <a:off x="882977" y="1257930"/>
            <a:ext cx="9847452" cy="424731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lang="zh-CN" altLang="en-US" dirty="0"/>
              <a:t>平台中告警主要是针对管理视图的集群、主机的告警及用户视图的应用</a:t>
            </a:r>
            <a:r>
              <a:rPr lang="en-US" altLang="zh-CN" dirty="0"/>
              <a:t>workload</a:t>
            </a:r>
            <a:r>
              <a:rPr lang="zh-CN" altLang="en-US" dirty="0"/>
              <a:t>的告警。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名称释义</a:t>
            </a:r>
            <a:endParaRPr lang="en-US" altLang="zh-CN" dirty="0"/>
          </a:p>
          <a:p>
            <a:r>
              <a:rPr lang="zh-CN" altLang="en-US" dirty="0"/>
              <a:t>告警资源：集群、主机、计算组件</a:t>
            </a:r>
            <a:endParaRPr lang="en-US" altLang="zh-CN" dirty="0"/>
          </a:p>
          <a:p>
            <a:r>
              <a:rPr lang="zh-CN" altLang="en-US" dirty="0"/>
              <a:t>告警规则：同一个</a:t>
            </a:r>
            <a:r>
              <a:rPr lang="zh-CN" altLang="zh-CN" dirty="0"/>
              <a:t>告警资源</a:t>
            </a:r>
            <a:r>
              <a:rPr lang="zh-CN" altLang="en-US" dirty="0"/>
              <a:t>可以有多条告警</a:t>
            </a:r>
            <a:r>
              <a:rPr lang="zh-CN" altLang="zh-CN" dirty="0"/>
              <a:t>规则</a:t>
            </a:r>
            <a:r>
              <a:rPr lang="zh-CN" altLang="en-US" dirty="0"/>
              <a:t>；如对</a:t>
            </a:r>
            <a:r>
              <a:rPr lang="en-US" altLang="zh-CN" dirty="0" err="1"/>
              <a:t>morgans</a:t>
            </a:r>
            <a:r>
              <a:rPr lang="zh-CN" altLang="en-US" dirty="0"/>
              <a:t>的一个告警可以有</a:t>
            </a:r>
            <a:r>
              <a:rPr lang="en-US" altLang="zh-CN" dirty="0" err="1"/>
              <a:t>cpu</a:t>
            </a:r>
            <a:r>
              <a:rPr lang="zh-CN" altLang="en-US" dirty="0"/>
              <a:t>、内存等多条告警规则。</a:t>
            </a:r>
            <a:endParaRPr lang="en-US" altLang="zh-CN" dirty="0"/>
          </a:p>
          <a:p>
            <a:r>
              <a:rPr lang="zh-CN" altLang="en-US" dirty="0"/>
              <a:t>告警模版：</a:t>
            </a:r>
            <a:r>
              <a:rPr lang="zh-CN" altLang="zh-CN" dirty="0"/>
              <a:t>以</a:t>
            </a:r>
            <a:r>
              <a:rPr lang="zh-CN" altLang="en-US" dirty="0"/>
              <a:t>告警</a:t>
            </a:r>
            <a:r>
              <a:rPr lang="zh-CN" altLang="zh-CN" dirty="0"/>
              <a:t>资源为单位的告警规则组合 </a:t>
            </a:r>
            <a:r>
              <a:rPr lang="zh-CN" altLang="en-US" dirty="0"/>
              <a:t>。</a:t>
            </a:r>
          </a:p>
          <a:p>
            <a:endParaRPr lang="en-US" altLang="zh-CN" dirty="0"/>
          </a:p>
          <a:p>
            <a:r>
              <a:rPr lang="zh-CN" altLang="en-US" dirty="0"/>
              <a:t>支持一下告警类型：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指标告警 （集群、主机、计算组件）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日志告警 （计算组件）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事件告警 （计算组件</a:t>
            </a:r>
            <a:r>
              <a:rPr lang="en-US" altLang="zh-CN" dirty="0"/>
              <a:t>,acp2.4+</a:t>
            </a:r>
            <a:r>
              <a:rPr lang="zh-CN" altLang="en-US" dirty="0"/>
              <a:t>）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自定义告警 （集群、主机、计算组件）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告警的使用；自定义告警的使用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028658845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Title 2"/>
          <p:cNvSpPr txBox="1">
            <a:spLocks noGrp="1"/>
          </p:cNvSpPr>
          <p:nvPr>
            <p:ph type="title"/>
          </p:nvPr>
        </p:nvSpPr>
        <p:spPr>
          <a:xfrm>
            <a:off x="1207698" y="365125"/>
            <a:ext cx="10146101" cy="481037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通知</a:t>
            </a:r>
            <a:endParaRPr dirty="0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77AF3620-EE7A-9F46-ACB7-DF30E34E58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40703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7DB8CA5-9145-1845-8658-D27C5484D591}"/>
              </a:ext>
            </a:extLst>
          </p:cNvPr>
          <p:cNvSpPr txBox="1"/>
          <p:nvPr/>
        </p:nvSpPr>
        <p:spPr>
          <a:xfrm>
            <a:off x="882977" y="1257930"/>
            <a:ext cx="4151731" cy="45243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lang="zh-CN" altLang="en-US" dirty="0"/>
              <a:t>平台的通知主要是通知资源的增删改查，及发送通知。</a:t>
            </a:r>
          </a:p>
          <a:p>
            <a:r>
              <a:rPr lang="zh-CN" altLang="en-US" dirty="0"/>
              <a:t>平台中通知的实现在产品版本上有较大变化。 </a:t>
            </a:r>
            <a:r>
              <a:rPr lang="en-US" altLang="zh-CN" dirty="0"/>
              <a:t>ACE</a:t>
            </a:r>
            <a:r>
              <a:rPr lang="zh-CN" altLang="en-US" dirty="0"/>
              <a:t>通知由</a:t>
            </a:r>
            <a:r>
              <a:rPr lang="en-US" altLang="zh-CN" dirty="0"/>
              <a:t>Lucifer</a:t>
            </a:r>
            <a:r>
              <a:rPr lang="zh-CN" altLang="en-US" dirty="0"/>
              <a:t>完成；</a:t>
            </a:r>
            <a:r>
              <a:rPr lang="en-US" altLang="zh-CN" dirty="0"/>
              <a:t>ACP2.0/2.1</a:t>
            </a:r>
            <a:r>
              <a:rPr lang="zh-CN" altLang="en-US" dirty="0"/>
              <a:t>有</a:t>
            </a:r>
            <a:r>
              <a:rPr lang="en-US" altLang="zh-CN" dirty="0" err="1"/>
              <a:t>Morgans</a:t>
            </a:r>
            <a:r>
              <a:rPr lang="zh-CN" altLang="en-US" dirty="0"/>
              <a:t>完成； </a:t>
            </a:r>
            <a:r>
              <a:rPr lang="en-US" altLang="zh-CN" dirty="0"/>
              <a:t>ACP2.2+</a:t>
            </a:r>
            <a:r>
              <a:rPr lang="zh-CN" altLang="en-US" dirty="0"/>
              <a:t>由</a:t>
            </a:r>
            <a:r>
              <a:rPr lang="en-US" altLang="zh-CN" dirty="0"/>
              <a:t>Courier</a:t>
            </a:r>
            <a:r>
              <a:rPr lang="zh-CN" altLang="en-US" dirty="0"/>
              <a:t>完成。</a:t>
            </a:r>
          </a:p>
          <a:p>
            <a:r>
              <a:rPr lang="zh-CN" altLang="en-US" dirty="0"/>
              <a:t>不同实现所需配置不同：</a:t>
            </a:r>
          </a:p>
          <a:p>
            <a:r>
              <a:rPr lang="zh-CN" altLang="en-US" dirty="0"/>
              <a:t>    </a:t>
            </a:r>
            <a:r>
              <a:rPr lang="en-US" altLang="zh-CN" dirty="0"/>
              <a:t>ACE Lucifer</a:t>
            </a:r>
            <a:r>
              <a:rPr lang="zh-CN" altLang="en-US" dirty="0"/>
              <a:t>： </a:t>
            </a:r>
            <a:r>
              <a:rPr lang="en-US" altLang="zh-CN" dirty="0">
                <a:hlinkClick r:id="rId3"/>
              </a:rPr>
              <a:t> http://confluence.alauda.cn/display/DEV/Lucifer</a:t>
            </a:r>
            <a:endParaRPr lang="en-US" altLang="zh-CN" dirty="0"/>
          </a:p>
          <a:p>
            <a:r>
              <a:rPr lang="en-US" altLang="zh-CN" dirty="0"/>
              <a:t>    ACP2.0/2.1 </a:t>
            </a:r>
            <a:r>
              <a:rPr lang="en-US" altLang="zh-CN" dirty="0" err="1"/>
              <a:t>Morgans</a:t>
            </a:r>
            <a:r>
              <a:rPr lang="en-US" altLang="zh-CN" dirty="0"/>
              <a:t>: </a:t>
            </a:r>
            <a:r>
              <a:rPr lang="en-US" altLang="zh-CN" dirty="0">
                <a:hlinkClick r:id="rId4"/>
              </a:rPr>
              <a:t> http://confluence.alauda.cn/pages/viewpage.action?pageId=48727602</a:t>
            </a:r>
            <a:endParaRPr lang="zh-CN" altLang="en-US" dirty="0"/>
          </a:p>
          <a:p>
            <a:r>
              <a:rPr lang="zh-CN" altLang="en-US" dirty="0"/>
              <a:t>    </a:t>
            </a:r>
            <a:r>
              <a:rPr lang="en-US" altLang="zh-CN" dirty="0"/>
              <a:t>ACP2.2+ Courier: </a:t>
            </a:r>
            <a:r>
              <a:rPr lang="en-US" altLang="zh-CN" dirty="0">
                <a:hlinkClick r:id="rId5"/>
              </a:rPr>
              <a:t> </a:t>
            </a:r>
            <a:r>
              <a:rPr lang="en-US" altLang="zh-CN" dirty="0">
                <a:hlinkClick r:id="rId6"/>
              </a:rPr>
              <a:t>http://confluence.alauda.cn/pages/viewpage.action?pageId=50828689</a:t>
            </a:r>
            <a:endParaRPr lang="en-US" altLang="zh-CN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83921FF-699D-8847-B78A-464623CBD24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12745" y="809837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779646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矩形 3"/>
          <p:cNvSpPr/>
          <p:nvPr/>
        </p:nvSpPr>
        <p:spPr>
          <a:xfrm>
            <a:off x="838200" y="365125"/>
            <a:ext cx="219500" cy="481036"/>
          </a:xfrm>
          <a:prstGeom prst="rect">
            <a:avLst/>
          </a:prstGeom>
          <a:solidFill>
            <a:srgbClr val="6CC6EA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36" name="Title 1"/>
          <p:cNvSpPr txBox="1">
            <a:spLocks noGrp="1"/>
          </p:cNvSpPr>
          <p:nvPr>
            <p:ph type="title"/>
          </p:nvPr>
        </p:nvSpPr>
        <p:spPr>
          <a:xfrm>
            <a:off x="1207698" y="365125"/>
            <a:ext cx="10146101" cy="481037"/>
          </a:xfrm>
          <a:prstGeom prst="rect">
            <a:avLst/>
          </a:prstGeom>
        </p:spPr>
        <p:txBody>
          <a:bodyPr/>
          <a:lstStyle/>
          <a:p>
            <a:r>
              <a:t>资料学习</a:t>
            </a:r>
          </a:p>
        </p:txBody>
      </p:sp>
      <p:sp>
        <p:nvSpPr>
          <p:cNvPr id="437" name="TextBox 8"/>
          <p:cNvSpPr txBox="1"/>
          <p:nvPr/>
        </p:nvSpPr>
        <p:spPr>
          <a:xfrm>
            <a:off x="1266842" y="1104585"/>
            <a:ext cx="9658316" cy="2554545"/>
          </a:xfrm>
          <a:prstGeom prst="rect">
            <a:avLst/>
          </a:prstGeom>
          <a:solidFill>
            <a:srgbClr val="FEFFFF"/>
          </a:solidFill>
          <a:ln w="12700">
            <a:solidFill>
              <a:schemeClr val="accent1"/>
            </a:solidFill>
            <a:miter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r>
              <a:rPr lang="zh-CN" altLang="en-US" dirty="0"/>
              <a:t>监控使用培训文档：</a:t>
            </a:r>
            <a:endParaRPr lang="en-US" altLang="zh-CN" dirty="0"/>
          </a:p>
          <a:p>
            <a:r>
              <a:rPr lang="en-US" altLang="zh-CN" dirty="0">
                <a:hlinkClick r:id="rId2"/>
              </a:rPr>
              <a:t>http://confluence.alauda.cn/pages/viewpage.action?pageId=56988225</a:t>
            </a:r>
            <a:endParaRPr lang="en-US" altLang="zh-CN" dirty="0"/>
          </a:p>
          <a:p>
            <a:endParaRPr lang="en-US" altLang="zh-CN" dirty="0"/>
          </a:p>
          <a:p>
            <a:r>
              <a:rPr dirty="0" err="1"/>
              <a:t>Prometheus官方文档</a:t>
            </a:r>
            <a:r>
              <a:rPr dirty="0"/>
              <a:t>： </a:t>
            </a:r>
          </a:p>
          <a:p>
            <a:pPr lvl="1"/>
            <a:r>
              <a:rPr u="sng" dirty="0">
                <a:solidFill>
                  <a:srgbClr val="6EAC1C"/>
                </a:solidFill>
                <a:uFill>
                  <a:solidFill>
                    <a:srgbClr val="6EAC1C"/>
                  </a:solidFill>
                </a:uFill>
                <a:hlinkClick r:id="rId3"/>
              </a:rPr>
              <a:t>https://prometheus.io/</a:t>
            </a:r>
          </a:p>
          <a:p>
            <a:pPr lvl="1"/>
            <a:endParaRPr sz="1600" dirty="0">
              <a:solidFill>
                <a:srgbClr val="FEFFF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r>
              <a:rPr dirty="0"/>
              <a:t>Prometheus-book：</a:t>
            </a:r>
          </a:p>
          <a:p>
            <a:pPr lvl="1"/>
            <a:r>
              <a:rPr dirty="0">
                <a:hlinkClick r:id="rId4"/>
              </a:rPr>
              <a:t>https://github.com/yunlzheng/prometheus-book</a:t>
            </a:r>
            <a:endParaRPr lang="en-US" altLang="zh-CN" dirty="0"/>
          </a:p>
          <a:p>
            <a:pPr lvl="1"/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wipe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矩形 1"/>
          <p:cNvSpPr/>
          <p:nvPr/>
        </p:nvSpPr>
        <p:spPr>
          <a:xfrm>
            <a:off x="0" y="3676705"/>
            <a:ext cx="12192000" cy="3181296"/>
          </a:xfrm>
          <a:prstGeom prst="rect">
            <a:avLst/>
          </a:prstGeom>
          <a:solidFill>
            <a:srgbClr val="6DC6E9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EFFFF"/>
                </a:solidFill>
              </a:defRPr>
            </a:pPr>
            <a:endParaRPr/>
          </a:p>
        </p:txBody>
      </p:sp>
      <p:grpSp>
        <p:nvGrpSpPr>
          <p:cNvPr id="442" name="任意多边形 14"/>
          <p:cNvGrpSpPr/>
          <p:nvPr/>
        </p:nvGrpSpPr>
        <p:grpSpPr>
          <a:xfrm>
            <a:off x="6764783" y="-25132"/>
            <a:ext cx="3977198" cy="6883132"/>
            <a:chOff x="0" y="0"/>
            <a:chExt cx="3977197" cy="6883131"/>
          </a:xfrm>
        </p:grpSpPr>
        <p:sp>
          <p:nvSpPr>
            <p:cNvPr id="440" name="形状"/>
            <p:cNvSpPr/>
            <p:nvPr/>
          </p:nvSpPr>
          <p:spPr>
            <a:xfrm>
              <a:off x="0" y="-1"/>
              <a:ext cx="3977198" cy="68831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694" y="0"/>
                  </a:moveTo>
                  <a:lnTo>
                    <a:pt x="0" y="21600"/>
                  </a:lnTo>
                  <a:lnTo>
                    <a:pt x="10672" y="21600"/>
                  </a:lnTo>
                  <a:lnTo>
                    <a:pt x="21600" y="30"/>
                  </a:lnTo>
                  <a:lnTo>
                    <a:pt x="11694" y="0"/>
                  </a:lnTo>
                  <a:close/>
                </a:path>
              </a:pathLst>
            </a:custGeom>
            <a:solidFill>
              <a:srgbClr val="4DA3D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EFFFF"/>
                  </a:solidFill>
                </a:defRPr>
              </a:pPr>
              <a:endParaRPr/>
            </a:p>
          </p:txBody>
        </p:sp>
        <p:sp>
          <p:nvSpPr>
            <p:cNvPr id="441" name="i"/>
            <p:cNvSpPr txBox="1"/>
            <p:nvPr/>
          </p:nvSpPr>
          <p:spPr>
            <a:xfrm>
              <a:off x="-1" y="3262495"/>
              <a:ext cx="3977199" cy="358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EFFFF"/>
                  </a:solidFill>
                </a:defRPr>
              </a:lvl1pPr>
            </a:lstStyle>
            <a:p>
              <a:r>
                <a:t>i</a:t>
              </a:r>
            </a:p>
          </p:txBody>
        </p:sp>
      </p:grpSp>
      <p:grpSp>
        <p:nvGrpSpPr>
          <p:cNvPr id="445" name="矩形 12"/>
          <p:cNvGrpSpPr/>
          <p:nvPr/>
        </p:nvGrpSpPr>
        <p:grpSpPr>
          <a:xfrm>
            <a:off x="0" y="2467991"/>
            <a:ext cx="12192000" cy="1208715"/>
            <a:chOff x="0" y="0"/>
            <a:chExt cx="12192000" cy="1208714"/>
          </a:xfrm>
        </p:grpSpPr>
        <p:sp>
          <p:nvSpPr>
            <p:cNvPr id="443" name="矩形"/>
            <p:cNvSpPr/>
            <p:nvPr/>
          </p:nvSpPr>
          <p:spPr>
            <a:xfrm>
              <a:off x="0" y="-1"/>
              <a:ext cx="12192000" cy="1208716"/>
            </a:xfrm>
            <a:prstGeom prst="rect">
              <a:avLst/>
            </a:prstGeom>
            <a:solidFill>
              <a:srgbClr val="2A7EA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4400">
                  <a:solidFill>
                    <a:srgbClr val="FE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  <p:sp>
          <p:nvSpPr>
            <p:cNvPr id="444" name="Thank you"/>
            <p:cNvSpPr txBox="1"/>
            <p:nvPr/>
          </p:nvSpPr>
          <p:spPr>
            <a:xfrm>
              <a:off x="0" y="222087"/>
              <a:ext cx="12192000" cy="7645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4400">
                  <a:solidFill>
                    <a:srgbClr val="FE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Thank you</a:t>
              </a:r>
            </a:p>
          </p:txBody>
        </p:sp>
      </p:grpSp>
      <p:grpSp>
        <p:nvGrpSpPr>
          <p:cNvPr id="448" name="任意多边形 13"/>
          <p:cNvGrpSpPr/>
          <p:nvPr/>
        </p:nvGrpSpPr>
        <p:grpSpPr>
          <a:xfrm>
            <a:off x="8909785" y="-14439"/>
            <a:ext cx="3282215" cy="3691146"/>
            <a:chOff x="0" y="0"/>
            <a:chExt cx="3282213" cy="3691144"/>
          </a:xfrm>
        </p:grpSpPr>
        <p:sp>
          <p:nvSpPr>
            <p:cNvPr id="446" name="形状"/>
            <p:cNvSpPr/>
            <p:nvPr/>
          </p:nvSpPr>
          <p:spPr>
            <a:xfrm>
              <a:off x="0" y="-1"/>
              <a:ext cx="3282214" cy="36911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4604"/>
                  </a:moveTo>
                  <a:lnTo>
                    <a:pt x="12099" y="0"/>
                  </a:lnTo>
                  <a:lnTo>
                    <a:pt x="0" y="0"/>
                  </a:lnTo>
                  <a:lnTo>
                    <a:pt x="14696" y="21600"/>
                  </a:lnTo>
                  <a:lnTo>
                    <a:pt x="21600" y="21600"/>
                  </a:lnTo>
                  <a:lnTo>
                    <a:pt x="21600" y="14604"/>
                  </a:lnTo>
                  <a:close/>
                </a:path>
              </a:pathLst>
            </a:custGeom>
            <a:solidFill>
              <a:srgbClr val="6CC6E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EFFFF"/>
                  </a:solidFill>
                </a:defRPr>
              </a:pPr>
              <a:endParaRPr/>
            </a:p>
          </p:txBody>
        </p:sp>
        <p:sp>
          <p:nvSpPr>
            <p:cNvPr id="447" name="文本"/>
            <p:cNvSpPr txBox="1"/>
            <p:nvPr/>
          </p:nvSpPr>
          <p:spPr>
            <a:xfrm>
              <a:off x="0" y="1666502"/>
              <a:ext cx="3282214" cy="358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EFFFF"/>
                  </a:solidFill>
                </a:defRPr>
              </a:lvl1pPr>
            </a:lstStyle>
            <a:p>
              <a:r>
                <a:t>             </a:t>
              </a:r>
            </a:p>
          </p:txBody>
        </p:sp>
      </p:grpSp>
      <p:pic>
        <p:nvPicPr>
          <p:cNvPr id="449" name="图片 19" descr="图片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7333" y="5590006"/>
            <a:ext cx="1620204" cy="800101"/>
          </a:xfrm>
          <a:prstGeom prst="rect">
            <a:avLst/>
          </a:prstGeom>
          <a:ln w="12700">
            <a:miter lim="400000"/>
          </a:ln>
        </p:spPr>
      </p:pic>
      <p:sp>
        <p:nvSpPr>
          <p:cNvPr id="450" name="矩形 2"/>
          <p:cNvSpPr txBox="1"/>
          <p:nvPr/>
        </p:nvSpPr>
        <p:spPr>
          <a:xfrm>
            <a:off x="8100762" y="6273741"/>
            <a:ext cx="3655583" cy="256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lvl="2">
              <a:defRPr sz="1100">
                <a:solidFill>
                  <a:srgbClr val="FEFFFF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©</a:t>
            </a:r>
            <a:r>
              <a:rPr sz="1000"/>
              <a:t>ALL RIGHTS RESERVED    www.alauda.cn 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wipe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Title 1"/>
          <p:cNvSpPr txBox="1">
            <a:spLocks noGrp="1"/>
          </p:cNvSpPr>
          <p:nvPr>
            <p:ph type="title"/>
          </p:nvPr>
        </p:nvSpPr>
        <p:spPr>
          <a:xfrm>
            <a:off x="1207698" y="365125"/>
            <a:ext cx="10146101" cy="481037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/>
              <a:t>Prometheus</a:t>
            </a:r>
            <a:r>
              <a:rPr lang="zh-CN" altLang="en-US" dirty="0"/>
              <a:t>架构介绍</a:t>
            </a:r>
            <a:endParaRPr dirty="0"/>
          </a:p>
        </p:txBody>
      </p:sp>
      <p:sp>
        <p:nvSpPr>
          <p:cNvPr id="199" name="矩形 3"/>
          <p:cNvSpPr/>
          <p:nvPr/>
        </p:nvSpPr>
        <p:spPr>
          <a:xfrm>
            <a:off x="838200" y="365125"/>
            <a:ext cx="219500" cy="481036"/>
          </a:xfrm>
          <a:prstGeom prst="rect">
            <a:avLst/>
          </a:prstGeom>
          <a:solidFill>
            <a:srgbClr val="6CC6EA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EFFFF"/>
                </a:solidFill>
              </a:defRPr>
            </a:pPr>
            <a:endParaRPr/>
          </a:p>
        </p:txBody>
      </p:sp>
      <p:pic>
        <p:nvPicPr>
          <p:cNvPr id="200" name="prometheus-arch.png" descr="prometheus-arch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6489" y="1030321"/>
            <a:ext cx="7336580" cy="503136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wipe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4" name="矩形 9"/>
          <p:cNvGrpSpPr/>
          <p:nvPr/>
        </p:nvGrpSpPr>
        <p:grpSpPr>
          <a:xfrm>
            <a:off x="5437401" y="5445857"/>
            <a:ext cx="1954461" cy="553548"/>
            <a:chOff x="0" y="0"/>
            <a:chExt cx="1954460" cy="553546"/>
          </a:xfrm>
        </p:grpSpPr>
        <p:sp>
          <p:nvSpPr>
            <p:cNvPr id="202" name="矩形"/>
            <p:cNvSpPr/>
            <p:nvPr/>
          </p:nvSpPr>
          <p:spPr>
            <a:xfrm>
              <a:off x="0" y="0"/>
              <a:ext cx="1954461" cy="553547"/>
            </a:xfrm>
            <a:prstGeom prst="rect">
              <a:avLst/>
            </a:prstGeom>
            <a:solidFill>
              <a:srgbClr val="4DA3D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pc="150">
                  <a:solidFill>
                    <a:srgbClr val="FEFFFF"/>
                  </a:solidFill>
                  <a:latin typeface="微软雅黑 Light"/>
                  <a:ea typeface="微软雅黑 Light"/>
                  <a:cs typeface="微软雅黑 Light"/>
                  <a:sym typeface="微软雅黑 Light"/>
                </a:defRPr>
              </a:pPr>
              <a:endParaRPr/>
            </a:p>
          </p:txBody>
        </p:sp>
        <p:sp>
          <p:nvSpPr>
            <p:cNvPr id="203" name="Pushgateway"/>
            <p:cNvSpPr txBox="1"/>
            <p:nvPr/>
          </p:nvSpPr>
          <p:spPr>
            <a:xfrm>
              <a:off x="0" y="77986"/>
              <a:ext cx="1954461" cy="44758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>
                <a:defRPr spc="150">
                  <a:solidFill>
                    <a:srgbClr val="FEFFFF"/>
                  </a:solidFill>
                  <a:latin typeface="微软雅黑 Light"/>
                  <a:ea typeface="微软雅黑 Light"/>
                  <a:cs typeface="微软雅黑 Light"/>
                  <a:sym typeface="微软雅黑 Light"/>
                </a:defRPr>
              </a:lvl1pPr>
            </a:lstStyle>
            <a:p>
              <a:r>
                <a:t>Pushgateway</a:t>
              </a:r>
            </a:p>
          </p:txBody>
        </p:sp>
      </p:grpSp>
      <p:sp>
        <p:nvSpPr>
          <p:cNvPr id="205" name="Title 1"/>
          <p:cNvSpPr txBox="1">
            <a:spLocks noGrp="1"/>
          </p:cNvSpPr>
          <p:nvPr>
            <p:ph type="title"/>
          </p:nvPr>
        </p:nvSpPr>
        <p:spPr>
          <a:xfrm>
            <a:off x="1207698" y="365125"/>
            <a:ext cx="10146101" cy="481037"/>
          </a:xfrm>
          <a:prstGeom prst="rect">
            <a:avLst/>
          </a:prstGeom>
        </p:spPr>
        <p:txBody>
          <a:bodyPr/>
          <a:lstStyle/>
          <a:p>
            <a:r>
              <a:t>数据采集</a:t>
            </a:r>
          </a:p>
        </p:txBody>
      </p:sp>
      <p:sp>
        <p:nvSpPr>
          <p:cNvPr id="206" name="矩形 3"/>
          <p:cNvSpPr/>
          <p:nvPr/>
        </p:nvSpPr>
        <p:spPr>
          <a:xfrm>
            <a:off x="838200" y="365125"/>
            <a:ext cx="219500" cy="481036"/>
          </a:xfrm>
          <a:prstGeom prst="rect">
            <a:avLst/>
          </a:prstGeom>
          <a:solidFill>
            <a:srgbClr val="6CC6EA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EFFFF"/>
                </a:solidFill>
              </a:defRPr>
            </a:pPr>
            <a:endParaRPr/>
          </a:p>
        </p:txBody>
      </p:sp>
      <p:grpSp>
        <p:nvGrpSpPr>
          <p:cNvPr id="209" name="矩形 9"/>
          <p:cNvGrpSpPr/>
          <p:nvPr/>
        </p:nvGrpSpPr>
        <p:grpSpPr>
          <a:xfrm>
            <a:off x="2347338" y="4075572"/>
            <a:ext cx="2700997" cy="764983"/>
            <a:chOff x="0" y="0"/>
            <a:chExt cx="2700995" cy="764981"/>
          </a:xfrm>
        </p:grpSpPr>
        <p:sp>
          <p:nvSpPr>
            <p:cNvPr id="207" name="矩形"/>
            <p:cNvSpPr/>
            <p:nvPr/>
          </p:nvSpPr>
          <p:spPr>
            <a:xfrm>
              <a:off x="0" y="0"/>
              <a:ext cx="2700996" cy="764982"/>
            </a:xfrm>
            <a:prstGeom prst="rect">
              <a:avLst/>
            </a:prstGeom>
            <a:solidFill>
              <a:srgbClr val="4DA3D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pc="150">
                  <a:solidFill>
                    <a:srgbClr val="FEFFFF"/>
                  </a:solidFill>
                  <a:latin typeface="微软雅黑 Light"/>
                  <a:ea typeface="微软雅黑 Light"/>
                  <a:cs typeface="微软雅黑 Light"/>
                  <a:sym typeface="微软雅黑 Light"/>
                </a:defRPr>
              </a:pPr>
              <a:endParaRPr/>
            </a:p>
          </p:txBody>
        </p:sp>
        <p:sp>
          <p:nvSpPr>
            <p:cNvPr id="208" name="Service Discovery"/>
            <p:cNvSpPr txBox="1"/>
            <p:nvPr/>
          </p:nvSpPr>
          <p:spPr>
            <a:xfrm>
              <a:off x="0" y="197070"/>
              <a:ext cx="2700996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pc="150">
                  <a:solidFill>
                    <a:srgbClr val="FEFFFF"/>
                  </a:solidFill>
                  <a:latin typeface="微软雅黑 Light"/>
                  <a:ea typeface="微软雅黑 Light"/>
                  <a:cs typeface="微软雅黑 Light"/>
                  <a:sym typeface="微软雅黑 Light"/>
                </a:defRPr>
              </a:lvl1pPr>
            </a:lstStyle>
            <a:p>
              <a:r>
                <a:t>Service Discovery</a:t>
              </a:r>
            </a:p>
          </p:txBody>
        </p:sp>
      </p:grpSp>
      <p:grpSp>
        <p:nvGrpSpPr>
          <p:cNvPr id="212" name="矩形 9"/>
          <p:cNvGrpSpPr/>
          <p:nvPr/>
        </p:nvGrpSpPr>
        <p:grpSpPr>
          <a:xfrm>
            <a:off x="503569" y="5445857"/>
            <a:ext cx="1954461" cy="553548"/>
            <a:chOff x="0" y="0"/>
            <a:chExt cx="1954460" cy="553546"/>
          </a:xfrm>
        </p:grpSpPr>
        <p:sp>
          <p:nvSpPr>
            <p:cNvPr id="210" name="矩形"/>
            <p:cNvSpPr/>
            <p:nvPr/>
          </p:nvSpPr>
          <p:spPr>
            <a:xfrm>
              <a:off x="0" y="0"/>
              <a:ext cx="1954461" cy="553547"/>
            </a:xfrm>
            <a:prstGeom prst="rect">
              <a:avLst/>
            </a:prstGeom>
            <a:solidFill>
              <a:srgbClr val="4DA3D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pc="150">
                  <a:solidFill>
                    <a:srgbClr val="FEFFFF"/>
                  </a:solidFill>
                  <a:latin typeface="微软雅黑 Light"/>
                  <a:ea typeface="微软雅黑 Light"/>
                  <a:cs typeface="微软雅黑 Light"/>
                  <a:sym typeface="微软雅黑 Light"/>
                </a:defRPr>
              </a:pPr>
              <a:endParaRPr/>
            </a:p>
          </p:txBody>
        </p:sp>
        <p:sp>
          <p:nvSpPr>
            <p:cNvPr id="211" name="Exporter"/>
            <p:cNvSpPr txBox="1"/>
            <p:nvPr/>
          </p:nvSpPr>
          <p:spPr>
            <a:xfrm>
              <a:off x="0" y="7782"/>
              <a:ext cx="1954461" cy="5217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>
                <a:defRPr spc="150">
                  <a:solidFill>
                    <a:srgbClr val="FEFFFF"/>
                  </a:solidFill>
                  <a:latin typeface="微软雅黑 Light"/>
                  <a:ea typeface="微软雅黑 Light"/>
                  <a:cs typeface="微软雅黑 Light"/>
                  <a:sym typeface="微软雅黑 Light"/>
                </a:defRPr>
              </a:lvl1pPr>
            </a:lstStyle>
            <a:p>
              <a:r>
                <a:t>Exporter</a:t>
              </a:r>
            </a:p>
          </p:txBody>
        </p:sp>
      </p:grpSp>
      <p:grpSp>
        <p:nvGrpSpPr>
          <p:cNvPr id="215" name="矩形 9"/>
          <p:cNvGrpSpPr/>
          <p:nvPr/>
        </p:nvGrpSpPr>
        <p:grpSpPr>
          <a:xfrm>
            <a:off x="2973325" y="5445857"/>
            <a:ext cx="1954462" cy="553548"/>
            <a:chOff x="0" y="0"/>
            <a:chExt cx="1954460" cy="553546"/>
          </a:xfrm>
        </p:grpSpPr>
        <p:sp>
          <p:nvSpPr>
            <p:cNvPr id="213" name="矩形"/>
            <p:cNvSpPr/>
            <p:nvPr/>
          </p:nvSpPr>
          <p:spPr>
            <a:xfrm>
              <a:off x="0" y="0"/>
              <a:ext cx="1954461" cy="553547"/>
            </a:xfrm>
            <a:prstGeom prst="rect">
              <a:avLst/>
            </a:prstGeom>
            <a:solidFill>
              <a:srgbClr val="4DA3D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pc="150">
                  <a:solidFill>
                    <a:srgbClr val="FEFFFF"/>
                  </a:solidFill>
                  <a:latin typeface="微软雅黑 Light"/>
                  <a:ea typeface="微软雅黑 Light"/>
                  <a:cs typeface="微软雅黑 Light"/>
                  <a:sym typeface="微软雅黑 Light"/>
                </a:defRPr>
              </a:pPr>
              <a:endParaRPr/>
            </a:p>
          </p:txBody>
        </p:sp>
        <p:sp>
          <p:nvSpPr>
            <p:cNvPr id="214" name="Exporter"/>
            <p:cNvSpPr txBox="1"/>
            <p:nvPr/>
          </p:nvSpPr>
          <p:spPr>
            <a:xfrm>
              <a:off x="0" y="47312"/>
              <a:ext cx="1954461" cy="4589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>
                <a:defRPr spc="150">
                  <a:solidFill>
                    <a:srgbClr val="FEFFFF"/>
                  </a:solidFill>
                  <a:latin typeface="微软雅黑 Light"/>
                  <a:ea typeface="微软雅黑 Light"/>
                  <a:cs typeface="微软雅黑 Light"/>
                  <a:sym typeface="微软雅黑 Light"/>
                </a:defRPr>
              </a:lvl1pPr>
            </a:lstStyle>
            <a:p>
              <a:r>
                <a:t>Exporter</a:t>
              </a:r>
            </a:p>
          </p:txBody>
        </p:sp>
      </p:grpSp>
      <p:grpSp>
        <p:nvGrpSpPr>
          <p:cNvPr id="218" name="矩形 9"/>
          <p:cNvGrpSpPr/>
          <p:nvPr/>
        </p:nvGrpSpPr>
        <p:grpSpPr>
          <a:xfrm>
            <a:off x="1977286" y="2763519"/>
            <a:ext cx="2700998" cy="764984"/>
            <a:chOff x="0" y="0"/>
            <a:chExt cx="2700996" cy="764982"/>
          </a:xfrm>
        </p:grpSpPr>
        <p:sp>
          <p:nvSpPr>
            <p:cNvPr id="216" name="矩形"/>
            <p:cNvSpPr/>
            <p:nvPr/>
          </p:nvSpPr>
          <p:spPr>
            <a:xfrm>
              <a:off x="0" y="0"/>
              <a:ext cx="2700996" cy="764982"/>
            </a:xfrm>
            <a:prstGeom prst="rect">
              <a:avLst/>
            </a:prstGeom>
            <a:solidFill>
              <a:srgbClr val="4DA3D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pc="150">
                  <a:solidFill>
                    <a:srgbClr val="FEFFFF"/>
                  </a:solidFill>
                  <a:latin typeface="微软雅黑 Light"/>
                  <a:ea typeface="微软雅黑 Light"/>
                  <a:cs typeface="微软雅黑 Light"/>
                  <a:sym typeface="微软雅黑 Light"/>
                </a:defRPr>
              </a:pPr>
              <a:endParaRPr/>
            </a:p>
          </p:txBody>
        </p:sp>
        <p:sp>
          <p:nvSpPr>
            <p:cNvPr id="217" name="Targets…"/>
            <p:cNvSpPr txBox="1"/>
            <p:nvPr/>
          </p:nvSpPr>
          <p:spPr>
            <a:xfrm>
              <a:off x="0" y="197825"/>
              <a:ext cx="2700996" cy="36932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pc="150">
                  <a:solidFill>
                    <a:srgbClr val="FEFFFF"/>
                  </a:solidFill>
                  <a:latin typeface="微软雅黑 Light"/>
                  <a:ea typeface="微软雅黑 Light"/>
                  <a:cs typeface="微软雅黑 Light"/>
                  <a:sym typeface="微软雅黑 Light"/>
                </a:defRPr>
              </a:pPr>
              <a:r>
                <a:rPr dirty="0"/>
                <a:t>Targets</a:t>
              </a:r>
            </a:p>
          </p:txBody>
        </p:sp>
      </p:grpSp>
      <p:grpSp>
        <p:nvGrpSpPr>
          <p:cNvPr id="221" name="矩形 9"/>
          <p:cNvGrpSpPr/>
          <p:nvPr/>
        </p:nvGrpSpPr>
        <p:grpSpPr>
          <a:xfrm>
            <a:off x="1977286" y="1242913"/>
            <a:ext cx="2700997" cy="764983"/>
            <a:chOff x="0" y="0"/>
            <a:chExt cx="2700995" cy="764981"/>
          </a:xfrm>
        </p:grpSpPr>
        <p:sp>
          <p:nvSpPr>
            <p:cNvPr id="219" name="矩形"/>
            <p:cNvSpPr/>
            <p:nvPr/>
          </p:nvSpPr>
          <p:spPr>
            <a:xfrm>
              <a:off x="0" y="0"/>
              <a:ext cx="2700996" cy="764982"/>
            </a:xfrm>
            <a:prstGeom prst="rect">
              <a:avLst/>
            </a:prstGeom>
            <a:solidFill>
              <a:srgbClr val="4DA3D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pc="150">
                  <a:solidFill>
                    <a:srgbClr val="FEFFFF"/>
                  </a:solidFill>
                  <a:latin typeface="微软雅黑 Light"/>
                  <a:ea typeface="微软雅黑 Light"/>
                  <a:cs typeface="微软雅黑 Light"/>
                  <a:sym typeface="微软雅黑 Light"/>
                </a:defRPr>
              </a:pPr>
              <a:endParaRPr/>
            </a:p>
          </p:txBody>
        </p:sp>
        <p:sp>
          <p:nvSpPr>
            <p:cNvPr id="220" name="Prometheus"/>
            <p:cNvSpPr txBox="1"/>
            <p:nvPr/>
          </p:nvSpPr>
          <p:spPr>
            <a:xfrm>
              <a:off x="0" y="197070"/>
              <a:ext cx="2700996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pc="150">
                  <a:solidFill>
                    <a:srgbClr val="FEFFFF"/>
                  </a:solidFill>
                  <a:latin typeface="微软雅黑 Light"/>
                  <a:ea typeface="微软雅黑 Light"/>
                  <a:cs typeface="微软雅黑 Light"/>
                  <a:sym typeface="微软雅黑 Light"/>
                </a:defRPr>
              </a:lvl1pPr>
            </a:lstStyle>
            <a:p>
              <a:r>
                <a:t>Prometheus</a:t>
              </a:r>
            </a:p>
          </p:txBody>
        </p:sp>
      </p:grpSp>
      <p:sp>
        <p:nvSpPr>
          <p:cNvPr id="222" name="线条"/>
          <p:cNvSpPr/>
          <p:nvPr/>
        </p:nvSpPr>
        <p:spPr>
          <a:xfrm>
            <a:off x="3306543" y="2016518"/>
            <a:ext cx="1" cy="764983"/>
          </a:xfrm>
          <a:prstGeom prst="line">
            <a:avLst/>
          </a:prstGeom>
          <a:ln w="12700">
            <a:solidFill>
              <a:schemeClr val="accent1"/>
            </a:solidFill>
            <a:miter/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23" name="Pull metrics"/>
          <p:cNvSpPr txBox="1"/>
          <p:nvPr/>
        </p:nvSpPr>
        <p:spPr>
          <a:xfrm>
            <a:off x="3288029" y="2194539"/>
            <a:ext cx="1325053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Pull metrics</a:t>
            </a:r>
          </a:p>
        </p:txBody>
      </p:sp>
      <p:sp>
        <p:nvSpPr>
          <p:cNvPr id="224" name="线条"/>
          <p:cNvSpPr/>
          <p:nvPr/>
        </p:nvSpPr>
        <p:spPr>
          <a:xfrm flipV="1">
            <a:off x="1357259" y="3480833"/>
            <a:ext cx="1949972" cy="1949971"/>
          </a:xfrm>
          <a:prstGeom prst="line">
            <a:avLst/>
          </a:prstGeom>
          <a:ln w="12700">
            <a:solidFill>
              <a:schemeClr val="accent1"/>
            </a:solidFill>
            <a:miter/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25" name="线条"/>
          <p:cNvSpPr/>
          <p:nvPr/>
        </p:nvSpPr>
        <p:spPr>
          <a:xfrm flipH="1" flipV="1">
            <a:off x="3283422" y="3482674"/>
            <a:ext cx="824177" cy="1948010"/>
          </a:xfrm>
          <a:prstGeom prst="line">
            <a:avLst/>
          </a:prstGeom>
          <a:ln w="12700">
            <a:solidFill>
              <a:schemeClr val="accent1"/>
            </a:solidFill>
            <a:miter/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26" name="线条"/>
          <p:cNvSpPr/>
          <p:nvPr/>
        </p:nvSpPr>
        <p:spPr>
          <a:xfrm flipH="1" flipV="1">
            <a:off x="3388003" y="3519978"/>
            <a:ext cx="3203719" cy="1991332"/>
          </a:xfrm>
          <a:prstGeom prst="line">
            <a:avLst/>
          </a:prstGeom>
          <a:ln w="12700">
            <a:solidFill>
              <a:schemeClr val="accent1"/>
            </a:solidFill>
            <a:miter/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27" name="TextBox 8"/>
          <p:cNvSpPr txBox="1"/>
          <p:nvPr/>
        </p:nvSpPr>
        <p:spPr>
          <a:xfrm>
            <a:off x="7525047" y="650100"/>
            <a:ext cx="4412975" cy="486664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lnSpc>
                <a:spcPct val="150000"/>
              </a:lnSpc>
              <a:defRPr sz="1600">
                <a:solidFill>
                  <a:srgbClr val="FE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endParaRPr/>
          </a:p>
          <a:p>
            <a:pPr marL="342900" indent="-342900">
              <a:lnSpc>
                <a:spcPct val="150000"/>
              </a:lnSpc>
              <a:buSzPct val="100000"/>
              <a:buAutoNum type="arabicPeriod"/>
              <a:defRPr sz="1600">
                <a:solidFill>
                  <a:srgbClr val="FE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t>exporter将第三方系统数据转化为prometheus metrics，用于prometheus监控。exporter通过http形式将数据暴露给Prometheus。（官方exporter 端口分配https://github.com/prometheus/prometheus/wiki/Default-port-allocations）</a:t>
            </a:r>
          </a:p>
          <a:p>
            <a:pPr marL="342900" indent="-342900">
              <a:lnSpc>
                <a:spcPct val="150000"/>
              </a:lnSpc>
              <a:buSzPct val="100000"/>
              <a:buAutoNum type="arabicPeriod"/>
              <a:defRPr sz="1600">
                <a:solidFill>
                  <a:srgbClr val="FE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t>Prometheus通过配置文件中的service discovery规则发现Target。（instances/jobs）</a:t>
            </a:r>
          </a:p>
          <a:p>
            <a:pPr marL="342900" indent="-342900">
              <a:lnSpc>
                <a:spcPct val="150000"/>
              </a:lnSpc>
              <a:buSzPct val="100000"/>
              <a:buAutoNum type="arabicPeriod"/>
              <a:defRPr sz="1600">
                <a:solidFill>
                  <a:srgbClr val="FE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t>Prometheus通过发现的Targets定时pull Targets中暴露的数据。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wipe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矩形 3"/>
          <p:cNvSpPr/>
          <p:nvPr/>
        </p:nvSpPr>
        <p:spPr>
          <a:xfrm>
            <a:off x="838200" y="365125"/>
            <a:ext cx="219500" cy="481036"/>
          </a:xfrm>
          <a:prstGeom prst="rect">
            <a:avLst/>
          </a:prstGeom>
          <a:solidFill>
            <a:srgbClr val="6CC6EA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30" name="Title 2"/>
          <p:cNvSpPr txBox="1">
            <a:spLocks noGrp="1"/>
          </p:cNvSpPr>
          <p:nvPr>
            <p:ph type="title"/>
          </p:nvPr>
        </p:nvSpPr>
        <p:spPr>
          <a:xfrm>
            <a:off x="1207698" y="365125"/>
            <a:ext cx="10146101" cy="481037"/>
          </a:xfrm>
          <a:prstGeom prst="rect">
            <a:avLst/>
          </a:prstGeom>
        </p:spPr>
        <p:txBody>
          <a:bodyPr/>
          <a:lstStyle/>
          <a:p>
            <a:r>
              <a:t>数据格式</a:t>
            </a:r>
          </a:p>
        </p:txBody>
      </p:sp>
      <p:sp>
        <p:nvSpPr>
          <p:cNvPr id="231" name="# HELP &lt;metric name&gt; DESCRIPTION…"/>
          <p:cNvSpPr txBox="1"/>
          <p:nvPr/>
        </p:nvSpPr>
        <p:spPr>
          <a:xfrm>
            <a:off x="1182438" y="1418832"/>
            <a:ext cx="6134737" cy="904241"/>
          </a:xfrm>
          <a:prstGeom prst="rect">
            <a:avLst/>
          </a:prstGeom>
          <a:solidFill>
            <a:srgbClr val="FEFFFF"/>
          </a:solidFill>
          <a:ln w="12700">
            <a:solidFill>
              <a:schemeClr val="accent1"/>
            </a:solidFill>
            <a:miter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r>
              <a:rPr dirty="0"/>
              <a:t># HELP &lt;metric name&gt; DESCRIPTION</a:t>
            </a:r>
          </a:p>
          <a:p>
            <a:r>
              <a:rPr dirty="0"/>
              <a:t># TYPE &lt;metric name&gt; &lt;metric type&gt;</a:t>
            </a:r>
          </a:p>
          <a:p>
            <a:r>
              <a:rPr dirty="0"/>
              <a:t>&lt;metric name&gt;{&lt;label name&gt;=&lt;label value&gt;, …} &lt;float64&gt;</a:t>
            </a:r>
          </a:p>
        </p:txBody>
      </p:sp>
      <p:sp>
        <p:nvSpPr>
          <p:cNvPr id="232" name="Metric type 有4种类型：…"/>
          <p:cNvSpPr txBox="1"/>
          <p:nvPr/>
        </p:nvSpPr>
        <p:spPr>
          <a:xfrm>
            <a:off x="1115792" y="2851030"/>
            <a:ext cx="9773207" cy="162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rPr dirty="0"/>
              <a:t>Metric type 有4种类型：</a:t>
            </a:r>
          </a:p>
          <a:p>
            <a:pPr lvl="1"/>
            <a:r>
              <a:rPr dirty="0"/>
              <a:t>Counter: </a:t>
            </a:r>
            <a:r>
              <a:rPr dirty="0" err="1"/>
              <a:t>计数器，只增不减；如node_cpu</a:t>
            </a:r>
            <a:endParaRPr dirty="0"/>
          </a:p>
          <a:p>
            <a:pPr lvl="1"/>
            <a:r>
              <a:rPr dirty="0" err="1"/>
              <a:t>Gauge：计量器，可增可减；如node_memory_MemAvailable</a:t>
            </a:r>
            <a:endParaRPr dirty="0"/>
          </a:p>
          <a:p>
            <a:pPr lvl="1"/>
            <a:r>
              <a:rPr dirty="0" err="1"/>
              <a:t>Histogram：柱状图</a:t>
            </a:r>
            <a:r>
              <a:rPr dirty="0"/>
              <a:t>；&lt;metric name&gt;_bucket, &lt;metric name&gt;_count, &lt;metric name&gt;_sum</a:t>
            </a:r>
          </a:p>
          <a:p>
            <a:pPr lvl="1"/>
            <a:r>
              <a:rPr dirty="0"/>
              <a:t>Summary: &lt;metric name&gt;_count, &lt;metric name&gt;_sum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wipe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矩形 3"/>
          <p:cNvSpPr/>
          <p:nvPr/>
        </p:nvSpPr>
        <p:spPr>
          <a:xfrm>
            <a:off x="838200" y="365125"/>
            <a:ext cx="219500" cy="481036"/>
          </a:xfrm>
          <a:prstGeom prst="rect">
            <a:avLst/>
          </a:prstGeom>
          <a:solidFill>
            <a:srgbClr val="6CC6EA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51" name="Title 2"/>
          <p:cNvSpPr txBox="1">
            <a:spLocks noGrp="1"/>
          </p:cNvSpPr>
          <p:nvPr>
            <p:ph type="title"/>
          </p:nvPr>
        </p:nvSpPr>
        <p:spPr>
          <a:xfrm>
            <a:off x="1207698" y="365125"/>
            <a:ext cx="10146101" cy="481037"/>
          </a:xfrm>
          <a:prstGeom prst="rect">
            <a:avLst/>
          </a:prstGeom>
        </p:spPr>
        <p:txBody>
          <a:bodyPr/>
          <a:lstStyle/>
          <a:p>
            <a:r>
              <a:rPr dirty="0"/>
              <a:t>Rule </a:t>
            </a:r>
            <a:r>
              <a:rPr dirty="0" err="1"/>
              <a:t>解析</a:t>
            </a:r>
            <a:endParaRPr dirty="0"/>
          </a:p>
        </p:txBody>
      </p:sp>
      <p:sp>
        <p:nvSpPr>
          <p:cNvPr id="252" name="- alert: &quot;【主机】节点CPU使用率大于90%&quot;…"/>
          <p:cNvSpPr txBox="1"/>
          <p:nvPr/>
        </p:nvSpPr>
        <p:spPr>
          <a:xfrm>
            <a:off x="1079360" y="1592042"/>
            <a:ext cx="10409649" cy="2517250"/>
          </a:xfrm>
          <a:prstGeom prst="rect">
            <a:avLst/>
          </a:prstGeom>
          <a:solidFill>
            <a:srgbClr val="FEFFFF"/>
          </a:solidFill>
          <a:ln w="12700">
            <a:solidFill>
              <a:schemeClr val="accent1"/>
            </a:solidFill>
            <a:miter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200">
                <a:solidFill>
                  <a:srgbClr val="000000"/>
                </a:solidFill>
                <a:latin typeface="Meslo LG M for Powerline"/>
                <a:ea typeface="Meslo LG M for Powerline"/>
                <a:cs typeface="Meslo LG M for Powerline"/>
                <a:sym typeface="Meslo LG M for Powerline"/>
              </a:defRPr>
            </a:pPr>
            <a:r>
              <a:rPr dirty="0"/>
              <a:t>        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200">
                <a:solidFill>
                  <a:srgbClr val="000000"/>
                </a:solidFill>
                <a:latin typeface="Meslo LG M for Powerline"/>
                <a:ea typeface="Meslo LG M for Powerline"/>
                <a:cs typeface="Meslo LG M for Powerline"/>
                <a:sym typeface="Meslo LG M for Powerline"/>
              </a:defRPr>
            </a:pPr>
            <a:r>
              <a:rPr dirty="0"/>
              <a:t>          - alert: "【主机】节点CPU使用率大于90%"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200">
                <a:solidFill>
                  <a:srgbClr val="000000"/>
                </a:solidFill>
                <a:latin typeface="Meslo LG M for Powerline"/>
                <a:ea typeface="Meslo LG M for Powerline"/>
                <a:cs typeface="Meslo LG M for Powerline"/>
                <a:sym typeface="Meslo LG M for Powerline"/>
              </a:defRPr>
            </a:pPr>
            <a:r>
              <a:rPr dirty="0"/>
              <a:t>            expr: 100 - (avg (rate(</a:t>
            </a:r>
            <a:r>
              <a:rPr dirty="0" err="1"/>
              <a:t>node_cpu</a:t>
            </a:r>
            <a:r>
              <a:rPr dirty="0"/>
              <a:t>{mode="idle"}[5m])) by(</a:t>
            </a:r>
            <a:r>
              <a:rPr dirty="0" err="1"/>
              <a:t>instance,node_name,host_ip</a:t>
            </a:r>
            <a:r>
              <a:rPr dirty="0"/>
              <a:t>)) * 100 &gt; 90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200">
                <a:solidFill>
                  <a:srgbClr val="000000"/>
                </a:solidFill>
                <a:latin typeface="Meslo LG M for Powerline"/>
                <a:ea typeface="Meslo LG M for Powerline"/>
                <a:cs typeface="Meslo LG M for Powerline"/>
                <a:sym typeface="Meslo LG M for Powerline"/>
              </a:defRPr>
            </a:pPr>
            <a:r>
              <a:rPr dirty="0"/>
              <a:t>            for: 5m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200">
                <a:solidFill>
                  <a:srgbClr val="000000"/>
                </a:solidFill>
                <a:latin typeface="Meslo LG M for Powerline"/>
                <a:ea typeface="Meslo LG M for Powerline"/>
                <a:cs typeface="Meslo LG M for Powerline"/>
                <a:sym typeface="Meslo LG M for Powerline"/>
              </a:defRPr>
            </a:pPr>
            <a:r>
              <a:rPr dirty="0"/>
              <a:t>            labels: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200">
                <a:solidFill>
                  <a:srgbClr val="000000"/>
                </a:solidFill>
                <a:latin typeface="Meslo LG M for Powerline"/>
                <a:ea typeface="Meslo LG M for Powerline"/>
                <a:cs typeface="Meslo LG M for Powerline"/>
                <a:sym typeface="Meslo LG M for Powerline"/>
              </a:defRPr>
            </a:pPr>
            <a:r>
              <a:rPr dirty="0"/>
              <a:t>              </a:t>
            </a:r>
            <a:r>
              <a:rPr dirty="0" err="1"/>
              <a:t>alertgroup</a:t>
            </a:r>
            <a:r>
              <a:rPr dirty="0"/>
              <a:t>: host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200">
                <a:solidFill>
                  <a:srgbClr val="000000"/>
                </a:solidFill>
                <a:latin typeface="Meslo LG M for Powerline"/>
                <a:ea typeface="Meslo LG M for Powerline"/>
                <a:cs typeface="Meslo LG M for Powerline"/>
                <a:sym typeface="Meslo LG M for Powerline"/>
              </a:defRPr>
            </a:pPr>
            <a:r>
              <a:rPr dirty="0"/>
              <a:t>              severity: critical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200">
                <a:solidFill>
                  <a:srgbClr val="000000"/>
                </a:solidFill>
                <a:latin typeface="Meslo LG M for Powerline"/>
                <a:ea typeface="Meslo LG M for Powerline"/>
                <a:cs typeface="Meslo LG M for Powerline"/>
                <a:sym typeface="Meslo LG M for Powerline"/>
              </a:defRPr>
            </a:pPr>
            <a:r>
              <a:rPr dirty="0"/>
              <a:t>              </a:t>
            </a:r>
            <a:r>
              <a:rPr dirty="0" err="1"/>
              <a:t>effect_range</a:t>
            </a:r>
            <a:r>
              <a:rPr dirty="0"/>
              <a:t>: </a:t>
            </a:r>
            <a:r>
              <a:rPr dirty="0" err="1"/>
              <a:t>service_stability</a:t>
            </a:r>
            <a:endParaRPr dirty="0"/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200">
                <a:solidFill>
                  <a:srgbClr val="000000"/>
                </a:solidFill>
                <a:latin typeface="Meslo LG M for Powerline"/>
                <a:ea typeface="Meslo LG M for Powerline"/>
                <a:cs typeface="Meslo LG M for Powerline"/>
                <a:sym typeface="Meslo LG M for Powerline"/>
              </a:defRPr>
            </a:pPr>
            <a:r>
              <a:rPr dirty="0"/>
              <a:t>            annotations: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200">
                <a:solidFill>
                  <a:srgbClr val="000000"/>
                </a:solidFill>
                <a:latin typeface="Meslo LG M for Powerline"/>
                <a:ea typeface="Meslo LG M for Powerline"/>
                <a:cs typeface="Meslo LG M for Powerline"/>
                <a:sym typeface="Meslo LG M for Powerline"/>
              </a:defRPr>
            </a:pPr>
            <a:r>
              <a:rPr lang="en-US" altLang="zh-CN" dirty="0"/>
              <a:t>              </a:t>
            </a:r>
            <a:r>
              <a:rPr dirty="0"/>
              <a:t>summary</a:t>
            </a:r>
            <a:r>
              <a:rPr lang="en-US" altLang="zh-CN" dirty="0"/>
              <a:t> </a:t>
            </a:r>
            <a:r>
              <a:rPr dirty="0"/>
              <a:t>: '{{ $</a:t>
            </a:r>
            <a:r>
              <a:rPr dirty="0" err="1"/>
              <a:t>labels.node_name</a:t>
            </a:r>
            <a:r>
              <a:rPr dirty="0"/>
              <a:t> }}:{{ $</a:t>
            </a:r>
            <a:r>
              <a:rPr dirty="0" err="1"/>
              <a:t>labels.host_ip</a:t>
            </a:r>
            <a:r>
              <a:rPr dirty="0"/>
              <a:t> }} -  The CPU utilization of this node is greater than 90%, the current utilization is {{ $value | </a:t>
            </a:r>
            <a:r>
              <a:rPr dirty="0" err="1"/>
              <a:t>printf</a:t>
            </a:r>
            <a:r>
              <a:rPr dirty="0"/>
              <a:t> "%.2f" }}%.'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200">
                <a:solidFill>
                  <a:srgbClr val="000000"/>
                </a:solidFill>
                <a:latin typeface="Meslo LG M for Powerline"/>
                <a:ea typeface="Meslo LG M for Powerline"/>
                <a:cs typeface="Meslo LG M for Powerline"/>
                <a:sym typeface="Meslo LG M for Powerline"/>
              </a:defRPr>
            </a:pPr>
            <a:r>
              <a:rPr dirty="0"/>
              <a:t>              description: '{{ $</a:t>
            </a:r>
            <a:r>
              <a:rPr dirty="0" err="1"/>
              <a:t>labels.node_name</a:t>
            </a:r>
            <a:r>
              <a:rPr dirty="0"/>
              <a:t> }}:{{ $</a:t>
            </a:r>
            <a:r>
              <a:rPr dirty="0" err="1"/>
              <a:t>labels.host_ip</a:t>
            </a:r>
            <a:r>
              <a:rPr dirty="0"/>
              <a:t> }} - The CPU utilization of this node is greater than 90%, and this situation continues for 5 minutes.'</a:t>
            </a:r>
          </a:p>
        </p:txBody>
      </p:sp>
      <p:sp>
        <p:nvSpPr>
          <p:cNvPr id="5" name="- alert: &quot;【主机】节点CPU使用率大于90%&quot;…">
            <a:extLst>
              <a:ext uri="{FF2B5EF4-FFF2-40B4-BE49-F238E27FC236}">
                <a16:creationId xmlns:a16="http://schemas.microsoft.com/office/drawing/2014/main" id="{A3AA67F5-56E7-8C41-8DC7-089AF9AEBB4E}"/>
              </a:ext>
            </a:extLst>
          </p:cNvPr>
          <p:cNvSpPr txBox="1"/>
          <p:nvPr/>
        </p:nvSpPr>
        <p:spPr>
          <a:xfrm>
            <a:off x="1090667" y="5095414"/>
            <a:ext cx="10398342" cy="1200329"/>
          </a:xfrm>
          <a:prstGeom prst="rect">
            <a:avLst/>
          </a:prstGeom>
          <a:solidFill>
            <a:srgbClr val="FEFFFF"/>
          </a:solidFill>
          <a:ln w="12700">
            <a:solidFill>
              <a:schemeClr val="accent1"/>
            </a:solidFill>
            <a:miter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200">
                <a:solidFill>
                  <a:srgbClr val="000000"/>
                </a:solidFill>
                <a:latin typeface="Meslo LG M for Powerline"/>
                <a:ea typeface="Meslo LG M for Powerline"/>
                <a:cs typeface="Meslo LG M for Powerline"/>
                <a:sym typeface="Meslo LG M for Powerline"/>
              </a:defRPr>
            </a:pPr>
            <a:r>
              <a:rPr dirty="0"/>
              <a:t>        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200">
                <a:solidFill>
                  <a:srgbClr val="000000"/>
                </a:solidFill>
                <a:latin typeface="Meslo LG M for Powerline"/>
                <a:ea typeface="Meslo LG M for Powerline"/>
                <a:cs typeface="Meslo LG M for Powerline"/>
                <a:sym typeface="Meslo LG M for Powerline"/>
              </a:defRPr>
            </a:pPr>
            <a:r>
              <a:rPr dirty="0"/>
              <a:t>          -</a:t>
            </a:r>
            <a:r>
              <a:rPr lang="en-US" altLang="zh-CN" dirty="0"/>
              <a:t> expr: rate(</a:t>
            </a:r>
            <a:r>
              <a:rPr lang="en-US" altLang="zh-CN" dirty="0" err="1"/>
              <a:t>container_cpu_usage_seconds_total</a:t>
            </a:r>
            <a:r>
              <a:rPr lang="en-US" altLang="zh-CN" dirty="0"/>
              <a:t>[5m])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200">
                <a:solidFill>
                  <a:srgbClr val="000000"/>
                </a:solidFill>
                <a:latin typeface="Meslo LG M for Powerline"/>
                <a:ea typeface="Meslo LG M for Powerline"/>
                <a:cs typeface="Meslo LG M for Powerline"/>
                <a:sym typeface="Meslo LG M for Powerline"/>
              </a:defRPr>
            </a:pPr>
            <a:r>
              <a:rPr lang="en-US" altLang="zh-CN" dirty="0"/>
              <a:t>            record: container_cpu_usage_seconds_total_irate5m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200">
                <a:solidFill>
                  <a:srgbClr val="000000"/>
                </a:solidFill>
                <a:latin typeface="Meslo LG M for Powerline"/>
                <a:ea typeface="Meslo LG M for Powerline"/>
                <a:cs typeface="Meslo LG M for Powerline"/>
                <a:sym typeface="Meslo LG M for Powerline"/>
              </a:defRPr>
            </a:pPr>
            <a:r>
              <a:rPr lang="en-US" altLang="zh-CN" dirty="0"/>
              <a:t>            labels: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200">
                <a:solidFill>
                  <a:srgbClr val="000000"/>
                </a:solidFill>
                <a:latin typeface="Meslo LG M for Powerline"/>
                <a:ea typeface="Meslo LG M for Powerline"/>
                <a:cs typeface="Meslo LG M for Powerline"/>
                <a:sym typeface="Meslo LG M for Powerline"/>
              </a:defRPr>
            </a:pPr>
            <a:r>
              <a:rPr lang="en-US" altLang="zh-CN" dirty="0"/>
              <a:t>              label1: value1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200">
                <a:solidFill>
                  <a:srgbClr val="000000"/>
                </a:solidFill>
                <a:latin typeface="Meslo LG M for Powerline"/>
                <a:ea typeface="Meslo LG M for Powerline"/>
                <a:cs typeface="Meslo LG M for Powerline"/>
                <a:sym typeface="Meslo LG M for Powerline"/>
              </a:defRPr>
            </a:pPr>
            <a:r>
              <a:rPr lang="en-US" altLang="zh-CN" dirty="0"/>
              <a:t>              label2: value2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7320C76-68B0-D44B-A552-1CB40C89145D}"/>
              </a:ext>
            </a:extLst>
          </p:cNvPr>
          <p:cNvSpPr txBox="1"/>
          <p:nvPr/>
        </p:nvSpPr>
        <p:spPr>
          <a:xfrm>
            <a:off x="1090668" y="1134737"/>
            <a:ext cx="1419630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40404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Alerting Rule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40404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C7320EF-23F1-CB43-9A56-D119B4388846}"/>
              </a:ext>
            </a:extLst>
          </p:cNvPr>
          <p:cNvSpPr txBox="1"/>
          <p:nvPr/>
        </p:nvSpPr>
        <p:spPr>
          <a:xfrm>
            <a:off x="1090667" y="4581887"/>
            <a:ext cx="1597448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40404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Recording Rule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40404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矩形 3"/>
          <p:cNvSpPr/>
          <p:nvPr/>
        </p:nvSpPr>
        <p:spPr>
          <a:xfrm>
            <a:off x="838200" y="365125"/>
            <a:ext cx="219500" cy="481036"/>
          </a:xfrm>
          <a:prstGeom prst="rect">
            <a:avLst/>
          </a:prstGeom>
          <a:solidFill>
            <a:srgbClr val="6CC6EA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51" name="Title 2"/>
          <p:cNvSpPr txBox="1">
            <a:spLocks noGrp="1"/>
          </p:cNvSpPr>
          <p:nvPr>
            <p:ph type="title"/>
          </p:nvPr>
        </p:nvSpPr>
        <p:spPr>
          <a:xfrm>
            <a:off x="1207698" y="365125"/>
            <a:ext cx="10146101" cy="481037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 err="1"/>
              <a:t>Proemtheus</a:t>
            </a:r>
            <a:r>
              <a:rPr lang="en-US" altLang="zh-CN" dirty="0"/>
              <a:t>-operator</a:t>
            </a:r>
            <a:endParaRPr dirty="0"/>
          </a:p>
        </p:txBody>
      </p:sp>
      <p:sp>
        <p:nvSpPr>
          <p:cNvPr id="7" name="Prometheus的告警分为两部分：…">
            <a:extLst>
              <a:ext uri="{FF2B5EF4-FFF2-40B4-BE49-F238E27FC236}">
                <a16:creationId xmlns:a16="http://schemas.microsoft.com/office/drawing/2014/main" id="{F35905A4-2E63-3344-B53B-CFA07462D3F0}"/>
              </a:ext>
            </a:extLst>
          </p:cNvPr>
          <p:cNvSpPr txBox="1"/>
          <p:nvPr/>
        </p:nvSpPr>
        <p:spPr>
          <a:xfrm>
            <a:off x="1079360" y="1494970"/>
            <a:ext cx="7756167" cy="2585323"/>
          </a:xfrm>
          <a:prstGeom prst="rect">
            <a:avLst/>
          </a:prstGeom>
          <a:solidFill>
            <a:srgbClr val="FE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r>
              <a:rPr lang="en-US" altLang="zh-CN" dirty="0"/>
              <a:t>Prometheus-operator</a:t>
            </a:r>
            <a:r>
              <a:rPr lang="zh-CN" altLang="en-US" dirty="0"/>
              <a:t>是基于</a:t>
            </a:r>
            <a:r>
              <a:rPr lang="en-US" altLang="zh-CN" dirty="0"/>
              <a:t>Kubernetes</a:t>
            </a:r>
            <a:r>
              <a:rPr lang="zh-CN" altLang="en-US" dirty="0"/>
              <a:t> </a:t>
            </a:r>
            <a:r>
              <a:rPr lang="en-US" altLang="zh-CN" dirty="0"/>
              <a:t>CRD</a:t>
            </a:r>
            <a:r>
              <a:rPr lang="zh-CN" altLang="en-US" dirty="0"/>
              <a:t>资源，管理</a:t>
            </a:r>
            <a:r>
              <a:rPr lang="en-US" altLang="zh-CN" dirty="0" err="1"/>
              <a:t>Proemtheus</a:t>
            </a:r>
            <a:r>
              <a:rPr lang="zh-CN" altLang="en-US" dirty="0"/>
              <a:t>的控制器。</a:t>
            </a:r>
            <a:endParaRPr lang="en-US" altLang="zh-CN" dirty="0"/>
          </a:p>
          <a:p>
            <a:r>
              <a:rPr lang="en-US" altLang="zh-CN" dirty="0"/>
              <a:t>Prometheus-operator</a:t>
            </a:r>
            <a:r>
              <a:rPr lang="zh-CN" altLang="en-US" dirty="0"/>
              <a:t>由于其方便性、易操作性，成为操作、管理</a:t>
            </a:r>
            <a:r>
              <a:rPr lang="en-US" altLang="zh-CN" dirty="0" err="1"/>
              <a:t>Pormetheus</a:t>
            </a:r>
            <a:r>
              <a:rPr lang="zh-CN" altLang="en-US" dirty="0"/>
              <a:t>的首先工具。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Prometheus</a:t>
            </a:r>
          </a:p>
          <a:p>
            <a:r>
              <a:rPr lang="en-US" altLang="zh-CN" dirty="0" err="1"/>
              <a:t>Alertmanager</a:t>
            </a:r>
            <a:endParaRPr lang="en-US" altLang="zh-CN" dirty="0"/>
          </a:p>
          <a:p>
            <a:r>
              <a:rPr lang="en-US" altLang="zh-CN" dirty="0" err="1"/>
              <a:t>PrometheusRule</a:t>
            </a:r>
            <a:endParaRPr lang="en-US" altLang="zh-CN" dirty="0"/>
          </a:p>
          <a:p>
            <a:r>
              <a:rPr lang="en-US" altLang="zh-CN" dirty="0" err="1"/>
              <a:t>ServiceMonitor</a:t>
            </a:r>
            <a:endParaRPr lang="en-US" altLang="zh-CN" dirty="0"/>
          </a:p>
          <a:p>
            <a:endParaRPr lang="en-US" altLang="zh-CN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307276D-6E60-5149-B535-5DA67BF284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0817" y="2653474"/>
            <a:ext cx="6662982" cy="3366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201017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Title 2"/>
          <p:cNvSpPr txBox="1">
            <a:spLocks noGrp="1"/>
          </p:cNvSpPr>
          <p:nvPr>
            <p:ph type="title"/>
          </p:nvPr>
        </p:nvSpPr>
        <p:spPr>
          <a:xfrm>
            <a:off x="1207698" y="365125"/>
            <a:ext cx="10146101" cy="481037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/>
              <a:t>Exporter</a:t>
            </a:r>
            <a:r>
              <a:rPr lang="zh-CN" altLang="en-US" dirty="0"/>
              <a:t>是什么</a:t>
            </a:r>
            <a:endParaRPr dirty="0"/>
          </a:p>
        </p:txBody>
      </p:sp>
      <p:sp>
        <p:nvSpPr>
          <p:cNvPr id="247" name="Prometheus的告警分为两部分：…"/>
          <p:cNvSpPr txBox="1"/>
          <p:nvPr/>
        </p:nvSpPr>
        <p:spPr>
          <a:xfrm>
            <a:off x="1079360" y="1012432"/>
            <a:ext cx="10641006" cy="5078313"/>
          </a:xfrm>
          <a:prstGeom prst="rect">
            <a:avLst/>
          </a:prstGeom>
          <a:solidFill>
            <a:srgbClr val="FE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lvl="1"/>
            <a:r>
              <a:rPr lang="zh-CN" altLang="en-US" dirty="0"/>
              <a:t>广义上讲所有可以向</a:t>
            </a:r>
            <a:r>
              <a:rPr lang="en-US" altLang="zh-CN" dirty="0"/>
              <a:t>Prometheus</a:t>
            </a:r>
            <a:r>
              <a:rPr lang="zh-CN" altLang="en-US" dirty="0"/>
              <a:t>提供监控样本数据的程序都可以被称为一个</a:t>
            </a:r>
            <a:r>
              <a:rPr lang="en-US" altLang="zh-CN" dirty="0"/>
              <a:t>Exporter</a:t>
            </a:r>
            <a:r>
              <a:rPr lang="zh-CN" altLang="en-US" dirty="0"/>
              <a:t>。 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        </a:t>
            </a:r>
            <a:r>
              <a:rPr lang="en-US" altLang="zh-CN" dirty="0"/>
              <a:t>Exporter</a:t>
            </a:r>
            <a:r>
              <a:rPr lang="zh-CN" altLang="en-US" dirty="0"/>
              <a:t>通常以</a:t>
            </a:r>
            <a:r>
              <a:rPr lang="en-US" altLang="zh-CN" dirty="0" err="1"/>
              <a:t>HTTPServer</a:t>
            </a:r>
            <a:r>
              <a:rPr lang="zh-CN" altLang="en-US" dirty="0"/>
              <a:t>的方式向外暴露数据。如</a:t>
            </a:r>
            <a:r>
              <a:rPr lang="en-US" altLang="zh-CN" dirty="0"/>
              <a:t>Node</a:t>
            </a:r>
            <a:r>
              <a:rPr lang="zh-CN" altLang="en-US" dirty="0"/>
              <a:t> </a:t>
            </a:r>
            <a:r>
              <a:rPr lang="en-US" altLang="zh-CN" dirty="0"/>
              <a:t>Exporter</a:t>
            </a:r>
            <a:r>
              <a:rPr lang="zh-CN" altLang="en-US" dirty="0"/>
              <a:t>的</a:t>
            </a:r>
            <a:r>
              <a:rPr lang="en-US" altLang="zh-CN" dirty="0"/>
              <a:t>metrics</a:t>
            </a:r>
            <a:r>
              <a:rPr lang="zh-CN" altLang="en-US" dirty="0"/>
              <a:t>暴露如下：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 </a:t>
            </a:r>
            <a:endParaRPr lang="en-US" altLang="zh-CN" dirty="0"/>
          </a:p>
          <a:p>
            <a:r>
              <a:rPr lang="en-US" altLang="zh-CN" dirty="0"/>
              <a:t>         Exporter</a:t>
            </a:r>
            <a:r>
              <a:rPr lang="zh-CN" altLang="en-US" dirty="0"/>
              <a:t>可以一个应用存在，独立于监控对象存在，如</a:t>
            </a:r>
            <a:r>
              <a:rPr lang="en-US" altLang="zh-CN" dirty="0"/>
              <a:t>Node Exporter</a:t>
            </a:r>
            <a:r>
              <a:rPr lang="zh-CN" altLang="en-US" dirty="0"/>
              <a:t>通过操作系统的接口将</a:t>
            </a:r>
            <a:r>
              <a:rPr lang="en-US" altLang="zh-CN" dirty="0"/>
              <a:t>Node</a:t>
            </a:r>
            <a:r>
              <a:rPr lang="zh-CN" altLang="en-US" dirty="0"/>
              <a:t>的运行状态转换成</a:t>
            </a:r>
            <a:r>
              <a:rPr lang="en-US" altLang="zh-CN" dirty="0"/>
              <a:t>Prometheus</a:t>
            </a:r>
            <a:r>
              <a:rPr lang="zh-CN" altLang="en-US" dirty="0"/>
              <a:t>的监控数据；</a:t>
            </a:r>
            <a:r>
              <a:rPr lang="en-US" altLang="zh-CN" dirty="0"/>
              <a:t>Exporter</a:t>
            </a:r>
            <a:r>
              <a:rPr lang="zh-CN" altLang="en-US" dirty="0"/>
              <a:t>也可以集成到应用中，如</a:t>
            </a:r>
            <a:r>
              <a:rPr lang="en-US" altLang="zh-CN" dirty="0"/>
              <a:t>controller</a:t>
            </a:r>
            <a:r>
              <a:rPr lang="zh-CN" altLang="en-US" dirty="0"/>
              <a:t>等在代码中使用</a:t>
            </a:r>
            <a:r>
              <a:rPr lang="en-US" altLang="zh-CN" dirty="0"/>
              <a:t>Prometheus</a:t>
            </a:r>
            <a:r>
              <a:rPr lang="zh-CN" altLang="en-US" dirty="0"/>
              <a:t>的</a:t>
            </a:r>
            <a:r>
              <a:rPr lang="en-US" altLang="zh-CN" dirty="0"/>
              <a:t>Client</a:t>
            </a:r>
            <a:r>
              <a:rPr lang="zh-CN" altLang="en-US" dirty="0"/>
              <a:t>，直接将应用的运行状态暴露给</a:t>
            </a:r>
            <a:r>
              <a:rPr lang="en-US" altLang="zh-CN" dirty="0"/>
              <a:t>Prometheus</a:t>
            </a:r>
            <a:r>
              <a:rPr lang="zh-CN" altLang="en-US" dirty="0"/>
              <a:t>。</a:t>
            </a:r>
            <a:endParaRPr lang="en-US" altLang="zh-CN" dirty="0"/>
          </a:p>
          <a:p>
            <a:endParaRPr lang="en-US" altLang="zh-CN" dirty="0"/>
          </a:p>
        </p:txBody>
      </p:sp>
      <p:sp>
        <p:nvSpPr>
          <p:cNvPr id="248" name="Prometheus告警规则的定义…"/>
          <p:cNvSpPr txBox="1"/>
          <p:nvPr/>
        </p:nvSpPr>
        <p:spPr>
          <a:xfrm>
            <a:off x="1678076" y="1613949"/>
            <a:ext cx="6758354" cy="923330"/>
          </a:xfrm>
          <a:prstGeom prst="rect">
            <a:avLst/>
          </a:prstGeom>
          <a:solidFill>
            <a:srgbClr val="FEFFFF"/>
          </a:solidFill>
          <a:ln w="12700">
            <a:solidFill>
              <a:schemeClr val="accent1"/>
            </a:solidFill>
            <a:miter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r>
              <a:rPr lang="zh-CN" altLang="en-US" dirty="0"/>
              <a:t>             </a:t>
            </a:r>
            <a:r>
              <a:rPr lang="en-US" altLang="zh-CN" dirty="0"/>
              <a:t># HELP &lt;metric name&gt; DESCRIPTION</a:t>
            </a:r>
          </a:p>
          <a:p>
            <a:r>
              <a:rPr lang="zh-CN" altLang="en-US" dirty="0"/>
              <a:t>             </a:t>
            </a:r>
            <a:r>
              <a:rPr lang="en-US" altLang="zh-CN" dirty="0"/>
              <a:t># TYPE &lt;metric name&gt; &lt;metric type&gt;</a:t>
            </a:r>
          </a:p>
          <a:p>
            <a:r>
              <a:rPr lang="zh-CN" altLang="en-US" dirty="0"/>
              <a:t>             </a:t>
            </a:r>
            <a:r>
              <a:rPr lang="en-US" altLang="zh-CN" dirty="0"/>
              <a:t>&lt;metric name&gt;{&lt;label name&gt;=&lt;label value&gt;, …} &lt;float64&gt;</a:t>
            </a:r>
          </a:p>
        </p:txBody>
      </p:sp>
      <p:sp>
        <p:nvSpPr>
          <p:cNvPr id="6" name="Prometheus告警规则的定义…">
            <a:extLst>
              <a:ext uri="{FF2B5EF4-FFF2-40B4-BE49-F238E27FC236}">
                <a16:creationId xmlns:a16="http://schemas.microsoft.com/office/drawing/2014/main" id="{C00EC555-8D6D-BC4D-B84D-BB1EE19823AF}"/>
              </a:ext>
            </a:extLst>
          </p:cNvPr>
          <p:cNvSpPr txBox="1"/>
          <p:nvPr/>
        </p:nvSpPr>
        <p:spPr>
          <a:xfrm>
            <a:off x="1710729" y="3061754"/>
            <a:ext cx="6758355" cy="1510245"/>
          </a:xfrm>
          <a:prstGeom prst="rect">
            <a:avLst/>
          </a:prstGeom>
          <a:solidFill>
            <a:srgbClr val="FEFFFF"/>
          </a:solidFill>
          <a:ln w="12700">
            <a:solidFill>
              <a:schemeClr val="accent1"/>
            </a:solidFill>
            <a:miter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r>
              <a:rPr lang="en-US" altLang="zh-CN" dirty="0"/>
              <a:t># curl 10.0.128.133:9100/metrics </a:t>
            </a:r>
          </a:p>
          <a:p>
            <a:r>
              <a:rPr lang="en-US" altLang="zh-CN" dirty="0"/>
              <a:t># HELP </a:t>
            </a:r>
            <a:r>
              <a:rPr lang="en-US" altLang="zh-CN" dirty="0" err="1"/>
              <a:t>process_open_fds</a:t>
            </a:r>
            <a:r>
              <a:rPr lang="en-US" altLang="zh-CN" dirty="0"/>
              <a:t> Number of open file descriptors.</a:t>
            </a:r>
          </a:p>
          <a:p>
            <a:r>
              <a:rPr lang="en-US" altLang="zh-CN" dirty="0"/>
              <a:t># TYPE </a:t>
            </a:r>
            <a:r>
              <a:rPr lang="en-US" altLang="zh-CN" dirty="0" err="1"/>
              <a:t>process_open_fds</a:t>
            </a:r>
            <a:r>
              <a:rPr lang="en-US" altLang="zh-CN" dirty="0"/>
              <a:t> gauge</a:t>
            </a:r>
          </a:p>
          <a:p>
            <a:r>
              <a:rPr lang="en-US" altLang="zh-CN" dirty="0" err="1"/>
              <a:t>process_open_fds</a:t>
            </a:r>
            <a:r>
              <a:rPr lang="en-US" altLang="zh-CN" dirty="0"/>
              <a:t> 8</a:t>
            </a:r>
          </a:p>
          <a:p>
            <a:r>
              <a:rPr lang="en-US" altLang="zh-CN" dirty="0"/>
              <a:t>…….</a:t>
            </a:r>
          </a:p>
        </p:txBody>
      </p:sp>
    </p:spTree>
    <p:extLst>
      <p:ext uri="{BB962C8B-B14F-4D97-AF65-F5344CB8AC3E}">
        <p14:creationId xmlns:p14="http://schemas.microsoft.com/office/powerpoint/2010/main" val="2966400387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Title 2"/>
          <p:cNvSpPr txBox="1">
            <a:spLocks noGrp="1"/>
          </p:cNvSpPr>
          <p:nvPr>
            <p:ph type="title"/>
          </p:nvPr>
        </p:nvSpPr>
        <p:spPr>
          <a:xfrm>
            <a:off x="1207698" y="365125"/>
            <a:ext cx="10146101" cy="481037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写一个</a:t>
            </a:r>
            <a:r>
              <a:rPr lang="en-US" altLang="zh-CN" dirty="0"/>
              <a:t>Exporter</a:t>
            </a:r>
            <a:endParaRPr dirty="0"/>
          </a:p>
        </p:txBody>
      </p:sp>
      <p:sp>
        <p:nvSpPr>
          <p:cNvPr id="247" name="Prometheus的告警分为两部分：…"/>
          <p:cNvSpPr txBox="1"/>
          <p:nvPr/>
        </p:nvSpPr>
        <p:spPr>
          <a:xfrm>
            <a:off x="1079360" y="1012432"/>
            <a:ext cx="10641006" cy="4247317"/>
          </a:xfrm>
          <a:prstGeom prst="rect">
            <a:avLst/>
          </a:prstGeom>
          <a:solidFill>
            <a:srgbClr val="FE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lvl="1"/>
            <a:r>
              <a:rPr lang="en-US" altLang="zh-CN" dirty="0"/>
              <a:t>Prometheus</a:t>
            </a:r>
            <a:r>
              <a:rPr lang="zh-CN" altLang="en-US" dirty="0"/>
              <a:t>社区提供了很多第三方系统的</a:t>
            </a:r>
            <a:r>
              <a:rPr lang="en-US" altLang="zh-CN" dirty="0"/>
              <a:t>Exporter</a:t>
            </a:r>
            <a:r>
              <a:rPr lang="zh-CN" altLang="en-US" dirty="0"/>
              <a:t>，可以使用第三方的</a:t>
            </a:r>
            <a:r>
              <a:rPr lang="en-US" altLang="zh-CN" dirty="0"/>
              <a:t>Exporter</a:t>
            </a:r>
            <a:r>
              <a:rPr lang="zh-CN" altLang="en-US" dirty="0"/>
              <a:t>获取监控数据。</a:t>
            </a:r>
            <a:endParaRPr lang="en-US" altLang="zh-CN" dirty="0"/>
          </a:p>
          <a:p>
            <a:pPr lvl="1"/>
            <a:r>
              <a:rPr lang="zh-CN" altLang="en-US" dirty="0"/>
              <a:t>参考： </a:t>
            </a:r>
            <a:r>
              <a:rPr lang="en-US" altLang="zh-CN" dirty="0">
                <a:hlinkClick r:id="rId2"/>
              </a:rPr>
              <a:t>https://prometheus.io/docs/instrumenting/exporters/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r>
              <a:rPr lang="zh-CN" altLang="en-US" dirty="0"/>
              <a:t>对于未提供</a:t>
            </a:r>
            <a:r>
              <a:rPr lang="en-US" altLang="zh-CN" dirty="0"/>
              <a:t>Exporter</a:t>
            </a:r>
            <a:r>
              <a:rPr lang="zh-CN" altLang="en-US" dirty="0"/>
              <a:t>的第三方应用或自建应用，</a:t>
            </a:r>
            <a:r>
              <a:rPr lang="en-US" altLang="zh-CN" dirty="0"/>
              <a:t>Prometheus</a:t>
            </a:r>
            <a:r>
              <a:rPr lang="zh-CN" altLang="en-US" dirty="0"/>
              <a:t>提供了多种语言的</a:t>
            </a:r>
            <a:r>
              <a:rPr lang="en-US" altLang="zh-CN" dirty="0"/>
              <a:t>Client</a:t>
            </a:r>
            <a:r>
              <a:rPr lang="zh-CN" altLang="en-US" dirty="0"/>
              <a:t> </a:t>
            </a:r>
            <a:r>
              <a:rPr lang="en-US" altLang="zh-CN" dirty="0"/>
              <a:t>Library</a:t>
            </a:r>
            <a:r>
              <a:rPr lang="zh-CN" altLang="en-US" dirty="0"/>
              <a:t>。可以基于</a:t>
            </a:r>
            <a:endParaRPr lang="en-US" altLang="zh-CN" dirty="0"/>
          </a:p>
          <a:p>
            <a:pPr lvl="1"/>
            <a:r>
              <a:rPr lang="en-US" altLang="zh-CN" dirty="0"/>
              <a:t>Client</a:t>
            </a:r>
            <a:r>
              <a:rPr lang="zh-CN" altLang="en-US" dirty="0"/>
              <a:t>，做独立的</a:t>
            </a:r>
            <a:r>
              <a:rPr lang="en-US" altLang="zh-CN" dirty="0"/>
              <a:t>Exporter</a:t>
            </a:r>
            <a:r>
              <a:rPr lang="zh-CN" altLang="en-US" dirty="0"/>
              <a:t>程序或应用内置</a:t>
            </a:r>
            <a:r>
              <a:rPr lang="en-US" altLang="zh-CN" dirty="0"/>
              <a:t>Exporter</a:t>
            </a:r>
            <a:r>
              <a:rPr lang="zh-CN" altLang="en-US" dirty="0"/>
              <a:t>。</a:t>
            </a:r>
            <a:endParaRPr lang="en-US" altLang="zh-CN" dirty="0"/>
          </a:p>
          <a:p>
            <a:pPr lvl="1"/>
            <a:r>
              <a:rPr lang="zh-CN" altLang="en-US" dirty="0"/>
              <a:t>参考： </a:t>
            </a:r>
            <a:r>
              <a:rPr lang="en-US" altLang="zh-CN" dirty="0">
                <a:hlinkClick r:id="rId3"/>
              </a:rPr>
              <a:t>https://prometheus.io/docs/instrumenting/writing_exporters/</a:t>
            </a:r>
            <a:endParaRPr lang="en-US" altLang="zh-CN" dirty="0"/>
          </a:p>
          <a:p>
            <a:pPr lvl="1"/>
            <a:r>
              <a:rPr lang="zh-CN" altLang="en-US" dirty="0"/>
              <a:t>              </a:t>
            </a:r>
            <a:r>
              <a:rPr lang="en-US" altLang="zh-CN" dirty="0">
                <a:hlinkClick r:id="rId4"/>
              </a:rPr>
              <a:t>http://confluence.alauda.cn/pages/viewpage.action?pageId=50833442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r>
              <a:rPr lang="zh-CN" altLang="en-US" dirty="0"/>
              <a:t>对于</a:t>
            </a:r>
            <a:r>
              <a:rPr lang="en-US" altLang="zh-CN" dirty="0"/>
              <a:t>Prometheus</a:t>
            </a:r>
            <a:r>
              <a:rPr lang="zh-CN" altLang="en-US" dirty="0"/>
              <a:t>未支持的编程语言，用户可按照规范输出文本数据即可。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474675802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Office 主题">
  <a:themeElements>
    <a:clrScheme name="Office 主题">
      <a:dk1>
        <a:srgbClr val="404040"/>
      </a:dk1>
      <a:lt1>
        <a:srgbClr val="FEFFFF"/>
      </a:lt1>
      <a:dk2>
        <a:srgbClr val="A7A7A7"/>
      </a:dk2>
      <a:lt2>
        <a:srgbClr val="535353"/>
      </a:lt2>
      <a:accent1>
        <a:srgbClr val="4CA2D3"/>
      </a:accent1>
      <a:accent2>
        <a:srgbClr val="297EAC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0000FF"/>
      </a:hlink>
      <a:folHlink>
        <a:srgbClr val="FF00FF"/>
      </a:folHlink>
    </a:clrScheme>
    <a:fontScheme name="Office 主题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E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40404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40404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主题">
  <a:themeElements>
    <a:clrScheme name="Office 主题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CA2D3"/>
      </a:accent1>
      <a:accent2>
        <a:srgbClr val="297EAC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0000FF"/>
      </a:hlink>
      <a:folHlink>
        <a:srgbClr val="FF00FF"/>
      </a:folHlink>
    </a:clrScheme>
    <a:fontScheme name="Office 主题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E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40404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40404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582</TotalTime>
  <Words>2702</Words>
  <Application>Microsoft Macintosh PowerPoint</Application>
  <PresentationFormat>宽屏</PresentationFormat>
  <Paragraphs>354</Paragraphs>
  <Slides>25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2" baseType="lpstr">
      <vt:lpstr>Microsoft YaHei</vt:lpstr>
      <vt:lpstr>Microsoft YaHei</vt:lpstr>
      <vt:lpstr>微软雅黑 Light</vt:lpstr>
      <vt:lpstr>Arial</vt:lpstr>
      <vt:lpstr>Calibri</vt:lpstr>
      <vt:lpstr>Meslo LG M for Powerline</vt:lpstr>
      <vt:lpstr>Office 主题</vt:lpstr>
      <vt:lpstr>PowerPoint 演示文稿</vt:lpstr>
      <vt:lpstr>PowerPoint 演示文稿</vt:lpstr>
      <vt:lpstr>Prometheus架构介绍</vt:lpstr>
      <vt:lpstr>数据采集</vt:lpstr>
      <vt:lpstr>数据格式</vt:lpstr>
      <vt:lpstr>Rule 解析</vt:lpstr>
      <vt:lpstr>Proemtheus-operator</vt:lpstr>
      <vt:lpstr>Exporter是什么</vt:lpstr>
      <vt:lpstr>写一个Exporter</vt:lpstr>
      <vt:lpstr>Prometheus抓取Exporter数据</vt:lpstr>
      <vt:lpstr>写个ServieMonitor</vt:lpstr>
      <vt:lpstr>PromQL怎么写</vt:lpstr>
      <vt:lpstr>PromQL 查询</vt:lpstr>
      <vt:lpstr>PromQL 查询</vt:lpstr>
      <vt:lpstr>PromQL 查询</vt:lpstr>
      <vt:lpstr>PromQL Examples</vt:lpstr>
      <vt:lpstr>Grafana DataSource</vt:lpstr>
      <vt:lpstr>Grafana Dashboard</vt:lpstr>
      <vt:lpstr>Prometheus 在平台的实践</vt:lpstr>
      <vt:lpstr>监控</vt:lpstr>
      <vt:lpstr>告警</vt:lpstr>
      <vt:lpstr>告警的使用</vt:lpstr>
      <vt:lpstr>通知</vt:lpstr>
      <vt:lpstr>资料学习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cp:lastModifiedBy>Jianyong Lian</cp:lastModifiedBy>
  <cp:revision>103</cp:revision>
  <dcterms:modified xsi:type="dcterms:W3CDTF">2019-11-21T02:44:22Z</dcterms:modified>
</cp:coreProperties>
</file>